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</p:sldMasterIdLst>
  <p:notesMasterIdLst>
    <p:notesMasterId r:id="rId13"/>
  </p:notesMasterIdLst>
  <p:handoutMasterIdLst>
    <p:handoutMasterId r:id="rId14"/>
  </p:handoutMasterIdLst>
  <p:sldIdLst>
    <p:sldId id="268" r:id="rId3"/>
    <p:sldId id="267" r:id="rId4"/>
    <p:sldId id="259" r:id="rId5"/>
    <p:sldId id="264" r:id="rId6"/>
    <p:sldId id="266" r:id="rId7"/>
    <p:sldId id="265" r:id="rId8"/>
    <p:sldId id="263" r:id="rId9"/>
    <p:sldId id="260" r:id="rId10"/>
    <p:sldId id="262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ljko Djurisic" initials="ZD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pPr/>
              <a:t>27/09/2021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pPr/>
              <a:t>27/09/2021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5DAC9-2C5F-4A22-A6E5-34BB7770F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3B501-A39A-4E57-89D8-B7A6CC471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890CC-5BA7-4431-886A-5B3C30411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9EB-45E5-4390-BBD5-FD27930D42C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CF3C9-E5E6-45A3-9517-528AE58E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4AD5-172B-409B-8184-FC3FCAE7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1180-1BFB-4559-85D9-6445B08B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0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A549-0E33-49AD-8A1B-C51D6E13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3BCB7-4B87-48DB-9312-33A01678E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D7774-F873-4F4A-8E2A-D044AEDC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9EB-45E5-4390-BBD5-FD27930D42C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C130E-CA6A-4273-9CE5-1139F33A8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55779-FE8B-4B0C-98A9-8E13388C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1180-1BFB-4559-85D9-6445B08B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5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6C77F-C607-40B1-A5E0-2C220373D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A4049-C637-4CF2-A829-93237BBC7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CB5D5-DD54-480F-841A-BA11AA90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9EB-45E5-4390-BBD5-FD27930D42C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70741-1974-411E-A059-877E0E0B8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5CECE-3CC1-42A0-9F3A-B8C482D5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1180-1BFB-4559-85D9-6445B08B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9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FAA2F-2045-469B-8CCA-9D6C8CC6D1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8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07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92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B910E-0FA5-46C7-BAA8-C388D2B4B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90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20563-6446-49B0-91C2-B1EE5EA4CA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2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5913-650F-439E-8D46-C274C4FC6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253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1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27140-71E4-44BA-9EE2-C80B8AD12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2348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53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D3CDB-5787-4DBF-B886-B04A2EE1F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1967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39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6" y="5940393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8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29C73-11B9-4642-B120-1C470697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B7E75-9C5E-4E38-A572-BFF8FB541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13173-5190-48BA-8116-4C1B070E1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9EB-45E5-4390-BBD5-FD27930D42C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F98FC-173E-4131-A047-42DDC8F8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6D371-6E8C-4962-8264-6E3EFE01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1180-1BFB-4559-85D9-6445B08B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63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48868-0E40-4F0F-91F0-71D2170BF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78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BFC05D-3F02-41AB-B619-6C88248533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22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050DE-0A5F-4EAE-BBAD-4B42CA1F0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53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4A2C0-3929-4A83-85EC-2D444E946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00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6760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3778D-5522-4FD1-A1E9-328867823C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64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775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68342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5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A1F5-6188-408D-9D5E-94F7BCC1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E9B8B-18FC-4598-A5D8-73D2DF8F9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9163A-F119-442A-B2EE-0E2CDC62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9EB-45E5-4390-BBD5-FD27930D42C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D21D1-69A2-480B-BB5C-7CE803AE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82CF1-96D0-4745-A120-DBB494D0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1180-1BFB-4559-85D9-6445B08B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8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5500D-8709-46D3-8857-A91D268C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76D6A-BDE1-42A0-B88D-AFC71A474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79ACA-099F-4E2B-BDD2-B6D2AFE24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BDC1C-EA47-4954-A524-96F57A646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9EB-45E5-4390-BBD5-FD27930D42C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7551D-4C1D-4C68-9B39-049F391A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E96C1-278C-4493-BBE3-0E29BA82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1180-1BFB-4559-85D9-6445B08B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4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22E6-808C-45A2-A829-4B85E5FB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40B16-EBF8-4426-B568-F04EB017B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D17B0-05E2-4F35-9EEF-05A148D6C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A3C14-E321-4553-A000-DB9A3C16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5E68F-D6AA-4F91-90F4-CE293469A1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C39824-2A2F-4139-B841-F524B83D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9EB-45E5-4390-BBD5-FD27930D42C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F11308-CC91-418C-ABFE-F11A869B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46AE35-17B9-488A-944B-1EA75919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1180-1BFB-4559-85D9-6445B08B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BBDD-781B-4197-83B4-FCD4C8E6B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17369-B4C8-40FF-9914-97031B1C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9EB-45E5-4390-BBD5-FD27930D42C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2BD52-BAE9-4F00-8E32-3BBF4074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FD0BC-66B3-4C92-B735-D0A419DE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1180-1BFB-4559-85D9-6445B08B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B16FCA-46E7-4F1C-9B92-B1736C9B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9EB-45E5-4390-BBD5-FD27930D42C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60270-AD99-453C-9885-4BC44DDF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D6102-9AD2-4FED-8147-9ADBFA6C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1180-1BFB-4559-85D9-6445B08B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42CA-5214-44C9-9565-CC3BE2C7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A49BA-8940-4453-8D63-61475E607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F2140-4A4F-4D12-A9C5-76B0B2CAA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0FECB-78C8-400F-A9CF-E0F267AA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9EB-45E5-4390-BBD5-FD27930D42C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3BDC0-D645-47CC-9478-E40FA8B7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3B6BE-0F81-408D-81EB-97F4FD86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1180-1BFB-4559-85D9-6445B08B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EFF95-4552-4227-8568-5F4AEC6C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8754C-D1C6-40C2-ADE0-F6397F069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7C74A-C5D7-4F30-BA3B-0E3F83A37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7628D-934F-48CD-AF46-B0DFBD32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9EB-45E5-4390-BBD5-FD27930D42C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AABD1-F5C4-482B-A43A-D2F3D04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FC600-A937-4385-B8BF-5D34AC2C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1180-1BFB-4559-85D9-6445B08B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2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2435E6-C238-4194-941D-4E91FAAB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A0D35-6709-4DB2-8E5F-67BB897D4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428E8-D0E5-4C93-9AA3-292F35BCB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899EB-45E5-4390-BBD5-FD27930D42C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1C8A1-927A-45E8-ABAF-C07AF5D28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A2FF2-CA8B-4A29-BEBF-105741CE9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51180-1BFB-4559-85D9-6445B08B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8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858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8670-5D35-4BAF-9963-0E277DC9E3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/>
              <a:t>Idejno</a:t>
            </a:r>
            <a:r>
              <a:rPr lang="en-NZ" dirty="0"/>
              <a:t> </a:t>
            </a:r>
            <a:r>
              <a:rPr lang="en-NZ" dirty="0" err="1"/>
              <a:t>rješenje</a:t>
            </a:r>
            <a:r>
              <a:rPr lang="en-NZ" dirty="0"/>
              <a:t> </a:t>
            </a:r>
            <a:r>
              <a:rPr lang="en-NZ" dirty="0" err="1"/>
              <a:t>vjetroelektrane</a:t>
            </a:r>
            <a:r>
              <a:rPr lang="en-NZ" dirty="0"/>
              <a:t> </a:t>
            </a:r>
            <a:r>
              <a:rPr lang="en-NZ" dirty="0" err="1"/>
              <a:t>Skočiđevojka</a:t>
            </a:r>
            <a:r>
              <a:rPr lang="en-NZ" dirty="0"/>
              <a:t> </a:t>
            </a:r>
            <a:r>
              <a:rPr lang="en-NZ" dirty="0" err="1"/>
              <a:t>na</a:t>
            </a:r>
            <a:r>
              <a:rPr lang="en-NZ" dirty="0"/>
              <a:t> </a:t>
            </a:r>
            <a:r>
              <a:rPr lang="en-NZ" dirty="0" err="1"/>
              <a:t>Paštrovačkoj</a:t>
            </a:r>
            <a:r>
              <a:rPr lang="en-NZ" dirty="0"/>
              <a:t> gori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45AF9-2471-49A9-B5A2-532257985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1266" y="5235846"/>
            <a:ext cx="9549468" cy="1626382"/>
          </a:xfrm>
        </p:spPr>
        <p:txBody>
          <a:bodyPr>
            <a:normAutofit/>
          </a:bodyPr>
          <a:lstStyle/>
          <a:p>
            <a:r>
              <a:rPr lang="en-NZ" dirty="0"/>
              <a:t>Mirjana Domanović, CWP</a:t>
            </a:r>
          </a:p>
          <a:p>
            <a:r>
              <a:rPr lang="en-NZ" dirty="0"/>
              <a:t> </a:t>
            </a:r>
            <a:r>
              <a:rPr lang="en-NZ" dirty="0" err="1"/>
              <a:t>Željko</a:t>
            </a:r>
            <a:r>
              <a:rPr lang="en-NZ" dirty="0"/>
              <a:t> </a:t>
            </a:r>
            <a:r>
              <a:rPr lang="en-NZ" dirty="0" err="1"/>
              <a:t>Đurišić</a:t>
            </a:r>
            <a:r>
              <a:rPr lang="en-NZ"/>
              <a:t>, ETF</a:t>
            </a:r>
            <a:endParaRPr lang="en-NZ" dirty="0"/>
          </a:p>
          <a:p>
            <a:r>
              <a:rPr lang="en-NZ" dirty="0"/>
              <a:t>29.09.2021.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FD274E-DA75-45A9-A8B9-5AF0F02518E4}"/>
              </a:ext>
            </a:extLst>
          </p:cNvPr>
          <p:cNvSpPr txBox="1"/>
          <p:nvPr/>
        </p:nvSpPr>
        <p:spPr>
          <a:xfrm>
            <a:off x="1524000" y="1293338"/>
            <a:ext cx="9144000" cy="3274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Hvala na pažnji!</a:t>
            </a:r>
          </a:p>
        </p:txBody>
      </p:sp>
      <p:cxnSp>
        <p:nvCxnSpPr>
          <p:cNvPr id="31" name="Straight Connector 2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45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203DE-F865-4C0E-B4AF-3B758528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Motivacija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93871-1D40-46EC-976A-AC411747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2" cy="3457079"/>
          </a:xfrm>
        </p:spPr>
        <p:txBody>
          <a:bodyPr anchor="ctr">
            <a:normAutofit/>
          </a:bodyPr>
          <a:lstStyle/>
          <a:p>
            <a:r>
              <a:rPr lang="en-US" sz="1800" dirty="0" err="1"/>
              <a:t>Zaštita</a:t>
            </a:r>
            <a:r>
              <a:rPr lang="en-US" sz="1800" dirty="0"/>
              <a:t> </a:t>
            </a:r>
            <a:r>
              <a:rPr lang="en-US" sz="1800" dirty="0" err="1"/>
              <a:t>životne</a:t>
            </a:r>
            <a:r>
              <a:rPr lang="en-US" sz="1800" dirty="0"/>
              <a:t> </a:t>
            </a:r>
            <a:r>
              <a:rPr lang="en-US" sz="1800" dirty="0" err="1"/>
              <a:t>sredine</a:t>
            </a:r>
            <a:endParaRPr lang="en-US" sz="1800" dirty="0"/>
          </a:p>
          <a:p>
            <a:r>
              <a:rPr lang="en-US" sz="1800" dirty="0" err="1"/>
              <a:t>Pariski</a:t>
            </a:r>
            <a:r>
              <a:rPr lang="en-US" sz="1800" dirty="0"/>
              <a:t> </a:t>
            </a:r>
            <a:r>
              <a:rPr lang="en-US" sz="1800" dirty="0" err="1"/>
              <a:t>sporazum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EU 2030 &amp; 2050 goals </a:t>
            </a:r>
          </a:p>
          <a:p>
            <a:r>
              <a:rPr lang="en-US" sz="1800" dirty="0" err="1"/>
              <a:t>Enegretska</a:t>
            </a:r>
            <a:r>
              <a:rPr lang="en-US" sz="1800" dirty="0"/>
              <a:t> </a:t>
            </a:r>
            <a:r>
              <a:rPr lang="en-US" sz="1800" dirty="0" err="1"/>
              <a:t>nezavisnost</a:t>
            </a:r>
            <a:r>
              <a:rPr lang="en-US" sz="1800" dirty="0"/>
              <a:t>: </a:t>
            </a:r>
            <a:r>
              <a:rPr lang="en-US" sz="1800" dirty="0" err="1"/>
              <a:t>smanjenje</a:t>
            </a:r>
            <a:r>
              <a:rPr lang="en-US" sz="1800" dirty="0"/>
              <a:t> </a:t>
            </a:r>
            <a:r>
              <a:rPr lang="en-US" sz="1800" dirty="0" err="1"/>
              <a:t>uvoza</a:t>
            </a:r>
            <a:r>
              <a:rPr lang="en-US" sz="1800" dirty="0"/>
              <a:t> </a:t>
            </a:r>
            <a:r>
              <a:rPr lang="en-US" sz="1800" dirty="0" err="1"/>
              <a:t>električne</a:t>
            </a:r>
            <a:r>
              <a:rPr lang="en-US" sz="1800" dirty="0"/>
              <a:t> </a:t>
            </a:r>
            <a:r>
              <a:rPr lang="en-US" sz="1800" dirty="0" err="1"/>
              <a:t>energije</a:t>
            </a:r>
            <a:r>
              <a:rPr lang="en-US" sz="1800" dirty="0"/>
              <a:t> &amp; </a:t>
            </a:r>
            <a:r>
              <a:rPr lang="en-US" sz="1800" dirty="0" err="1"/>
              <a:t>iscrpnost</a:t>
            </a:r>
            <a:r>
              <a:rPr lang="en-US" sz="1800" dirty="0"/>
              <a:t> </a:t>
            </a:r>
            <a:r>
              <a:rPr lang="en-US" sz="1800" dirty="0" err="1"/>
              <a:t>fosilnih</a:t>
            </a:r>
            <a:r>
              <a:rPr lang="en-US" sz="1800" dirty="0"/>
              <a:t> </a:t>
            </a:r>
            <a:r>
              <a:rPr lang="en-US" sz="1800" dirty="0" err="1"/>
              <a:t>resursa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Integracija</a:t>
            </a:r>
            <a:r>
              <a:rPr lang="en-US" sz="1800" dirty="0"/>
              <a:t> OIE u EES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" r="6444" b="8295"/>
          <a:stretch>
            <a:fillRect/>
          </a:stretch>
        </p:blipFill>
        <p:spPr bwMode="auto">
          <a:xfrm>
            <a:off x="5829796" y="2031101"/>
            <a:ext cx="5918965" cy="2698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241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42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203DE-F865-4C0E-B4AF-3B758528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/>
              <a:t>Mikrolokacija</a:t>
            </a:r>
            <a:endParaRPr lang="en-US" sz="3200" dirty="0"/>
          </a:p>
        </p:txBody>
      </p:sp>
      <p:sp>
        <p:nvSpPr>
          <p:cNvPr id="52" name="Rectangle 44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E93C84-CD64-47AF-B9B5-9252DEB46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5764" b="18019"/>
          <a:stretch/>
        </p:blipFill>
        <p:spPr>
          <a:xfrm>
            <a:off x="959205" y="636104"/>
            <a:ext cx="10369645" cy="3596031"/>
          </a:xfrm>
          <a:prstGeom prst="rect">
            <a:avLst/>
          </a:prstGeom>
        </p:spPr>
      </p:pic>
      <p:sp>
        <p:nvSpPr>
          <p:cNvPr id="54" name="Rectangle 48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66C48-E4AD-46B1-8371-5354747B4694}"/>
              </a:ext>
            </a:extLst>
          </p:cNvPr>
          <p:cNvSpPr txBox="1"/>
          <p:nvPr/>
        </p:nvSpPr>
        <p:spPr>
          <a:xfrm>
            <a:off x="5162719" y="4883544"/>
            <a:ext cx="6586915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Putna</a:t>
            </a:r>
            <a:r>
              <a:rPr lang="en-US" dirty="0"/>
              <a:t> </a:t>
            </a:r>
            <a:r>
              <a:rPr lang="en-US" dirty="0" err="1"/>
              <a:t>infrastruktura</a:t>
            </a:r>
            <a:r>
              <a:rPr lang="en-US" dirty="0"/>
              <a:t> - </a:t>
            </a:r>
            <a:r>
              <a:rPr lang="en-US" dirty="0" err="1"/>
              <a:t>Magistralni</a:t>
            </a:r>
            <a:r>
              <a:rPr lang="en-US" dirty="0"/>
              <a:t> put M2 &amp; </a:t>
            </a:r>
            <a:r>
              <a:rPr lang="en-US" dirty="0" err="1"/>
              <a:t>luka</a:t>
            </a:r>
            <a:r>
              <a:rPr lang="en-US" dirty="0"/>
              <a:t> Bar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Elektroenergetska</a:t>
            </a:r>
            <a:r>
              <a:rPr lang="en-US" dirty="0"/>
              <a:t> </a:t>
            </a:r>
            <a:r>
              <a:rPr lang="en-US" dirty="0" err="1"/>
              <a:t>infrastruktura</a:t>
            </a:r>
            <a:r>
              <a:rPr lang="en-US" dirty="0"/>
              <a:t>  = 110kV </a:t>
            </a:r>
            <a:r>
              <a:rPr lang="en-US" dirty="0" err="1"/>
              <a:t>Dalekovod</a:t>
            </a:r>
            <a:r>
              <a:rPr lang="en-US" dirty="0"/>
              <a:t> </a:t>
            </a:r>
            <a:r>
              <a:rPr lang="en-US" dirty="0" err="1"/>
              <a:t>Budva</a:t>
            </a:r>
            <a:r>
              <a:rPr lang="en-US" dirty="0"/>
              <a:t>-Bar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udaljenosti</a:t>
            </a:r>
            <a:r>
              <a:rPr lang="en-US" dirty="0"/>
              <a:t> 1-2km</a:t>
            </a:r>
          </a:p>
        </p:txBody>
      </p:sp>
    </p:spTree>
    <p:extLst>
      <p:ext uri="{BB962C8B-B14F-4D97-AF65-F5344CB8AC3E}">
        <p14:creationId xmlns:p14="http://schemas.microsoft.com/office/powerpoint/2010/main" val="90781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203DE-F865-4C0E-B4AF-3B758528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en-US" sz="3200"/>
              <a:t>Vetropotencijal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647504-CC0A-4D9B-8E5D-1AEF30BDA3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3893" b="12244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6620C4-76DC-40E6-8047-D96CF3303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864" y="4951102"/>
            <a:ext cx="7192470" cy="2270405"/>
          </a:xfrm>
        </p:spPr>
        <p:txBody>
          <a:bodyPr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>
              <a:spcAft>
                <a:spcPts val="600"/>
              </a:spcAft>
            </a:pPr>
            <a:r>
              <a:rPr lang="en-US" sz="1800" dirty="0" err="1"/>
              <a:t>Srednja</a:t>
            </a:r>
            <a:r>
              <a:rPr lang="en-US" sz="1800" dirty="0"/>
              <a:t> </a:t>
            </a:r>
            <a:r>
              <a:rPr lang="en-US" sz="1800" dirty="0" err="1"/>
              <a:t>godišnja</a:t>
            </a:r>
            <a:r>
              <a:rPr lang="en-US" sz="1800" dirty="0"/>
              <a:t> </a:t>
            </a:r>
            <a:r>
              <a:rPr lang="en-US" sz="1800" dirty="0" err="1"/>
              <a:t>brzina</a:t>
            </a:r>
            <a:r>
              <a:rPr lang="en-US" sz="1800" dirty="0"/>
              <a:t> </a:t>
            </a:r>
            <a:r>
              <a:rPr lang="en-US" sz="1800" dirty="0" err="1"/>
              <a:t>vetra</a:t>
            </a:r>
            <a:r>
              <a:rPr lang="en-US" sz="1800" dirty="0"/>
              <a:t> od 6.54m/s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visini</a:t>
            </a:r>
            <a:r>
              <a:rPr lang="en-US" sz="1800" dirty="0"/>
              <a:t> 130m (ERA5)</a:t>
            </a:r>
          </a:p>
          <a:p>
            <a:pPr marL="285750">
              <a:spcAft>
                <a:spcPts val="600"/>
              </a:spcAft>
            </a:pPr>
            <a:r>
              <a:rPr lang="en-US" sz="1800" dirty="0" err="1"/>
              <a:t>Dominantan</a:t>
            </a:r>
            <a:r>
              <a:rPr lang="en-US" sz="1800" dirty="0"/>
              <a:t> </a:t>
            </a:r>
            <a:r>
              <a:rPr lang="en-US" sz="1800" dirty="0" err="1"/>
              <a:t>severoistočni</a:t>
            </a:r>
            <a:r>
              <a:rPr lang="en-US" sz="1800" dirty="0"/>
              <a:t> </a:t>
            </a:r>
            <a:r>
              <a:rPr lang="en-US" sz="1800" dirty="0" err="1"/>
              <a:t>vetar</a:t>
            </a:r>
            <a:r>
              <a:rPr lang="en-US" sz="1800" dirty="0"/>
              <a:t>, </a:t>
            </a:r>
            <a:r>
              <a:rPr lang="en-US" sz="1800" dirty="0" err="1"/>
              <a:t>sudar</a:t>
            </a:r>
            <a:r>
              <a:rPr lang="en-US" sz="1800" dirty="0"/>
              <a:t> </a:t>
            </a:r>
            <a:r>
              <a:rPr lang="en-US" sz="1800" dirty="0" err="1"/>
              <a:t>kontinetalnih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morskih</a:t>
            </a:r>
            <a:r>
              <a:rPr lang="en-US" sz="1800" dirty="0"/>
              <a:t> </a:t>
            </a:r>
            <a:r>
              <a:rPr lang="en-US" sz="1800" dirty="0" err="1"/>
              <a:t>vetrova</a:t>
            </a:r>
            <a:endParaRPr lang="en-US" sz="1800" dirty="0"/>
          </a:p>
          <a:p>
            <a:pPr marL="57150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1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2E0D3F9-77D9-4B2F-B2CC-31E380FA12DB}"/>
              </a:ext>
            </a:extLst>
          </p:cNvPr>
          <p:cNvSpPr/>
          <p:nvPr/>
        </p:nvSpPr>
        <p:spPr>
          <a:xfrm>
            <a:off x="2937164" y="812800"/>
            <a:ext cx="6585527" cy="2909455"/>
          </a:xfrm>
          <a:custGeom>
            <a:avLst/>
            <a:gdLst>
              <a:gd name="connsiteX0" fmla="*/ 581891 w 6585527"/>
              <a:gd name="connsiteY0" fmla="*/ 92364 h 2909455"/>
              <a:gd name="connsiteX1" fmla="*/ 544945 w 6585527"/>
              <a:gd name="connsiteY1" fmla="*/ 46182 h 2909455"/>
              <a:gd name="connsiteX2" fmla="*/ 480291 w 6585527"/>
              <a:gd name="connsiteY2" fmla="*/ 27709 h 2909455"/>
              <a:gd name="connsiteX3" fmla="*/ 360218 w 6585527"/>
              <a:gd name="connsiteY3" fmla="*/ 0 h 2909455"/>
              <a:gd name="connsiteX4" fmla="*/ 258618 w 6585527"/>
              <a:gd name="connsiteY4" fmla="*/ 9236 h 2909455"/>
              <a:gd name="connsiteX5" fmla="*/ 212436 w 6585527"/>
              <a:gd name="connsiteY5" fmla="*/ 27709 h 2909455"/>
              <a:gd name="connsiteX6" fmla="*/ 120072 w 6585527"/>
              <a:gd name="connsiteY6" fmla="*/ 138545 h 2909455"/>
              <a:gd name="connsiteX7" fmla="*/ 92363 w 6585527"/>
              <a:gd name="connsiteY7" fmla="*/ 184727 h 2909455"/>
              <a:gd name="connsiteX8" fmla="*/ 83127 w 6585527"/>
              <a:gd name="connsiteY8" fmla="*/ 221673 h 2909455"/>
              <a:gd name="connsiteX9" fmla="*/ 73891 w 6585527"/>
              <a:gd name="connsiteY9" fmla="*/ 277091 h 2909455"/>
              <a:gd name="connsiteX10" fmla="*/ 55418 w 6585527"/>
              <a:gd name="connsiteY10" fmla="*/ 314036 h 2909455"/>
              <a:gd name="connsiteX11" fmla="*/ 36945 w 6585527"/>
              <a:gd name="connsiteY11" fmla="*/ 378691 h 2909455"/>
              <a:gd name="connsiteX12" fmla="*/ 9236 w 6585527"/>
              <a:gd name="connsiteY12" fmla="*/ 471055 h 2909455"/>
              <a:gd name="connsiteX13" fmla="*/ 0 w 6585527"/>
              <a:gd name="connsiteY13" fmla="*/ 535709 h 2909455"/>
              <a:gd name="connsiteX14" fmla="*/ 36945 w 6585527"/>
              <a:gd name="connsiteY14" fmla="*/ 794327 h 2909455"/>
              <a:gd name="connsiteX15" fmla="*/ 64654 w 6585527"/>
              <a:gd name="connsiteY15" fmla="*/ 831273 h 2909455"/>
              <a:gd name="connsiteX16" fmla="*/ 83127 w 6585527"/>
              <a:gd name="connsiteY16" fmla="*/ 858982 h 2909455"/>
              <a:gd name="connsiteX17" fmla="*/ 157018 w 6585527"/>
              <a:gd name="connsiteY17" fmla="*/ 895927 h 2909455"/>
              <a:gd name="connsiteX18" fmla="*/ 212436 w 6585527"/>
              <a:gd name="connsiteY18" fmla="*/ 914400 h 2909455"/>
              <a:gd name="connsiteX19" fmla="*/ 341745 w 6585527"/>
              <a:gd name="connsiteY19" fmla="*/ 923636 h 2909455"/>
              <a:gd name="connsiteX20" fmla="*/ 600363 w 6585527"/>
              <a:gd name="connsiteY20" fmla="*/ 932873 h 2909455"/>
              <a:gd name="connsiteX21" fmla="*/ 701963 w 6585527"/>
              <a:gd name="connsiteY21" fmla="*/ 979055 h 2909455"/>
              <a:gd name="connsiteX22" fmla="*/ 766618 w 6585527"/>
              <a:gd name="connsiteY22" fmla="*/ 1016000 h 2909455"/>
              <a:gd name="connsiteX23" fmla="*/ 794327 w 6585527"/>
              <a:gd name="connsiteY23" fmla="*/ 1025236 h 2909455"/>
              <a:gd name="connsiteX24" fmla="*/ 932872 w 6585527"/>
              <a:gd name="connsiteY24" fmla="*/ 1099127 h 2909455"/>
              <a:gd name="connsiteX25" fmla="*/ 1043709 w 6585527"/>
              <a:gd name="connsiteY25" fmla="*/ 1136073 h 2909455"/>
              <a:gd name="connsiteX26" fmla="*/ 1099127 w 6585527"/>
              <a:gd name="connsiteY26" fmla="*/ 1145309 h 2909455"/>
              <a:gd name="connsiteX27" fmla="*/ 1154545 w 6585527"/>
              <a:gd name="connsiteY27" fmla="*/ 1163782 h 2909455"/>
              <a:gd name="connsiteX28" fmla="*/ 1200727 w 6585527"/>
              <a:gd name="connsiteY28" fmla="*/ 1173018 h 2909455"/>
              <a:gd name="connsiteX29" fmla="*/ 1237672 w 6585527"/>
              <a:gd name="connsiteY29" fmla="*/ 1191491 h 2909455"/>
              <a:gd name="connsiteX30" fmla="*/ 1357745 w 6585527"/>
              <a:gd name="connsiteY30" fmla="*/ 1209964 h 2909455"/>
              <a:gd name="connsiteX31" fmla="*/ 1459345 w 6585527"/>
              <a:gd name="connsiteY31" fmla="*/ 1237673 h 2909455"/>
              <a:gd name="connsiteX32" fmla="*/ 1560945 w 6585527"/>
              <a:gd name="connsiteY32" fmla="*/ 1274618 h 2909455"/>
              <a:gd name="connsiteX33" fmla="*/ 1597891 w 6585527"/>
              <a:gd name="connsiteY33" fmla="*/ 1283855 h 2909455"/>
              <a:gd name="connsiteX34" fmla="*/ 1662545 w 6585527"/>
              <a:gd name="connsiteY34" fmla="*/ 1302327 h 2909455"/>
              <a:gd name="connsiteX35" fmla="*/ 1865745 w 6585527"/>
              <a:gd name="connsiteY35" fmla="*/ 1330036 h 2909455"/>
              <a:gd name="connsiteX36" fmla="*/ 1930400 w 6585527"/>
              <a:gd name="connsiteY36" fmla="*/ 1339273 h 2909455"/>
              <a:gd name="connsiteX37" fmla="*/ 2041236 w 6585527"/>
              <a:gd name="connsiteY37" fmla="*/ 1357745 h 2909455"/>
              <a:gd name="connsiteX38" fmla="*/ 2115127 w 6585527"/>
              <a:gd name="connsiteY38" fmla="*/ 1366982 h 2909455"/>
              <a:gd name="connsiteX39" fmla="*/ 2336800 w 6585527"/>
              <a:gd name="connsiteY39" fmla="*/ 1376218 h 2909455"/>
              <a:gd name="connsiteX40" fmla="*/ 2632363 w 6585527"/>
              <a:gd name="connsiteY40" fmla="*/ 1431636 h 2909455"/>
              <a:gd name="connsiteX41" fmla="*/ 2697018 w 6585527"/>
              <a:gd name="connsiteY41" fmla="*/ 1440873 h 2909455"/>
              <a:gd name="connsiteX42" fmla="*/ 2789381 w 6585527"/>
              <a:gd name="connsiteY42" fmla="*/ 1450109 h 2909455"/>
              <a:gd name="connsiteX43" fmla="*/ 2900218 w 6585527"/>
              <a:gd name="connsiteY43" fmla="*/ 1459345 h 2909455"/>
              <a:gd name="connsiteX44" fmla="*/ 3269672 w 6585527"/>
              <a:gd name="connsiteY44" fmla="*/ 1505527 h 2909455"/>
              <a:gd name="connsiteX45" fmla="*/ 3398981 w 6585527"/>
              <a:gd name="connsiteY45" fmla="*/ 1560945 h 2909455"/>
              <a:gd name="connsiteX46" fmla="*/ 3528291 w 6585527"/>
              <a:gd name="connsiteY46" fmla="*/ 1616364 h 2909455"/>
              <a:gd name="connsiteX47" fmla="*/ 3703781 w 6585527"/>
              <a:gd name="connsiteY47" fmla="*/ 1782618 h 2909455"/>
              <a:gd name="connsiteX48" fmla="*/ 3842327 w 6585527"/>
              <a:gd name="connsiteY48" fmla="*/ 1874982 h 2909455"/>
              <a:gd name="connsiteX49" fmla="*/ 3943927 w 6585527"/>
              <a:gd name="connsiteY49" fmla="*/ 1967345 h 2909455"/>
              <a:gd name="connsiteX50" fmla="*/ 3962400 w 6585527"/>
              <a:gd name="connsiteY50" fmla="*/ 2004291 h 2909455"/>
              <a:gd name="connsiteX51" fmla="*/ 3999345 w 6585527"/>
              <a:gd name="connsiteY51" fmla="*/ 2041236 h 2909455"/>
              <a:gd name="connsiteX52" fmla="*/ 4119418 w 6585527"/>
              <a:gd name="connsiteY52" fmla="*/ 2142836 h 2909455"/>
              <a:gd name="connsiteX53" fmla="*/ 4331854 w 6585527"/>
              <a:gd name="connsiteY53" fmla="*/ 2262909 h 2909455"/>
              <a:gd name="connsiteX54" fmla="*/ 4414981 w 6585527"/>
              <a:gd name="connsiteY54" fmla="*/ 2281382 h 2909455"/>
              <a:gd name="connsiteX55" fmla="*/ 4507345 w 6585527"/>
              <a:gd name="connsiteY55" fmla="*/ 2299855 h 2909455"/>
              <a:gd name="connsiteX56" fmla="*/ 4590472 w 6585527"/>
              <a:gd name="connsiteY56" fmla="*/ 2309091 h 2909455"/>
              <a:gd name="connsiteX57" fmla="*/ 4812145 w 6585527"/>
              <a:gd name="connsiteY57" fmla="*/ 2327564 h 2909455"/>
              <a:gd name="connsiteX58" fmla="*/ 4876800 w 6585527"/>
              <a:gd name="connsiteY58" fmla="*/ 2336800 h 2909455"/>
              <a:gd name="connsiteX59" fmla="*/ 5006109 w 6585527"/>
              <a:gd name="connsiteY59" fmla="*/ 2364509 h 2909455"/>
              <a:gd name="connsiteX60" fmla="*/ 5107709 w 6585527"/>
              <a:gd name="connsiteY60" fmla="*/ 2429164 h 2909455"/>
              <a:gd name="connsiteX61" fmla="*/ 5163127 w 6585527"/>
              <a:gd name="connsiteY61" fmla="*/ 2484582 h 2909455"/>
              <a:gd name="connsiteX62" fmla="*/ 5273963 w 6585527"/>
              <a:gd name="connsiteY62" fmla="*/ 2576945 h 2909455"/>
              <a:gd name="connsiteX63" fmla="*/ 5320145 w 6585527"/>
              <a:gd name="connsiteY63" fmla="*/ 2623127 h 2909455"/>
              <a:gd name="connsiteX64" fmla="*/ 5347854 w 6585527"/>
              <a:gd name="connsiteY64" fmla="*/ 2641600 h 2909455"/>
              <a:gd name="connsiteX65" fmla="*/ 5551054 w 6585527"/>
              <a:gd name="connsiteY65" fmla="*/ 2798618 h 2909455"/>
              <a:gd name="connsiteX66" fmla="*/ 5634181 w 6585527"/>
              <a:gd name="connsiteY66" fmla="*/ 2844800 h 2909455"/>
              <a:gd name="connsiteX67" fmla="*/ 5735781 w 6585527"/>
              <a:gd name="connsiteY67" fmla="*/ 2881745 h 2909455"/>
              <a:gd name="connsiteX68" fmla="*/ 5791200 w 6585527"/>
              <a:gd name="connsiteY68" fmla="*/ 2890982 h 2909455"/>
              <a:gd name="connsiteX69" fmla="*/ 5865091 w 6585527"/>
              <a:gd name="connsiteY69" fmla="*/ 2909455 h 2909455"/>
              <a:gd name="connsiteX70" fmla="*/ 6096000 w 6585527"/>
              <a:gd name="connsiteY70" fmla="*/ 2900218 h 2909455"/>
              <a:gd name="connsiteX71" fmla="*/ 6160654 w 6585527"/>
              <a:gd name="connsiteY71" fmla="*/ 2890982 h 2909455"/>
              <a:gd name="connsiteX72" fmla="*/ 6289963 w 6585527"/>
              <a:gd name="connsiteY72" fmla="*/ 2872509 h 2909455"/>
              <a:gd name="connsiteX73" fmla="*/ 6428509 w 6585527"/>
              <a:gd name="connsiteY73" fmla="*/ 2817091 h 2909455"/>
              <a:gd name="connsiteX74" fmla="*/ 6539345 w 6585527"/>
              <a:gd name="connsiteY74" fmla="*/ 2789382 h 2909455"/>
              <a:gd name="connsiteX75" fmla="*/ 6567054 w 6585527"/>
              <a:gd name="connsiteY75" fmla="*/ 2761673 h 2909455"/>
              <a:gd name="connsiteX76" fmla="*/ 6585527 w 6585527"/>
              <a:gd name="connsiteY76" fmla="*/ 2678545 h 2909455"/>
              <a:gd name="connsiteX77" fmla="*/ 6567054 w 6585527"/>
              <a:gd name="connsiteY77" fmla="*/ 2447636 h 2909455"/>
              <a:gd name="connsiteX78" fmla="*/ 6520872 w 6585527"/>
              <a:gd name="connsiteY78" fmla="*/ 2346036 h 2909455"/>
              <a:gd name="connsiteX79" fmla="*/ 6493163 w 6585527"/>
              <a:gd name="connsiteY79" fmla="*/ 2309091 h 2909455"/>
              <a:gd name="connsiteX80" fmla="*/ 6437745 w 6585527"/>
              <a:gd name="connsiteY80" fmla="*/ 2272145 h 2909455"/>
              <a:gd name="connsiteX81" fmla="*/ 6373091 w 6585527"/>
              <a:gd name="connsiteY81" fmla="*/ 2235200 h 2909455"/>
              <a:gd name="connsiteX82" fmla="*/ 6336145 w 6585527"/>
              <a:gd name="connsiteY82" fmla="*/ 2216727 h 2909455"/>
              <a:gd name="connsiteX83" fmla="*/ 6243781 w 6585527"/>
              <a:gd name="connsiteY83" fmla="*/ 2198255 h 2909455"/>
              <a:gd name="connsiteX84" fmla="*/ 6096000 w 6585527"/>
              <a:gd name="connsiteY84" fmla="*/ 2170545 h 2909455"/>
              <a:gd name="connsiteX85" fmla="*/ 5966691 w 6585527"/>
              <a:gd name="connsiteY85" fmla="*/ 2115127 h 2909455"/>
              <a:gd name="connsiteX86" fmla="*/ 5855854 w 6585527"/>
              <a:gd name="connsiteY86" fmla="*/ 2068945 h 2909455"/>
              <a:gd name="connsiteX87" fmla="*/ 5726545 w 6585527"/>
              <a:gd name="connsiteY87" fmla="*/ 2013527 h 2909455"/>
              <a:gd name="connsiteX88" fmla="*/ 5661891 w 6585527"/>
              <a:gd name="connsiteY88" fmla="*/ 1985818 h 2909455"/>
              <a:gd name="connsiteX89" fmla="*/ 5606472 w 6585527"/>
              <a:gd name="connsiteY89" fmla="*/ 1976582 h 2909455"/>
              <a:gd name="connsiteX90" fmla="*/ 5412509 w 6585527"/>
              <a:gd name="connsiteY90" fmla="*/ 1874982 h 2909455"/>
              <a:gd name="connsiteX91" fmla="*/ 5347854 w 6585527"/>
              <a:gd name="connsiteY91" fmla="*/ 1838036 h 2909455"/>
              <a:gd name="connsiteX92" fmla="*/ 5218545 w 6585527"/>
              <a:gd name="connsiteY92" fmla="*/ 1727200 h 2909455"/>
              <a:gd name="connsiteX93" fmla="*/ 5144654 w 6585527"/>
              <a:gd name="connsiteY93" fmla="*/ 1662545 h 2909455"/>
              <a:gd name="connsiteX94" fmla="*/ 5024581 w 6585527"/>
              <a:gd name="connsiteY94" fmla="*/ 1551709 h 2909455"/>
              <a:gd name="connsiteX95" fmla="*/ 4886036 w 6585527"/>
              <a:gd name="connsiteY95" fmla="*/ 1487055 h 2909455"/>
              <a:gd name="connsiteX96" fmla="*/ 4812145 w 6585527"/>
              <a:gd name="connsiteY96" fmla="*/ 1468582 h 2909455"/>
              <a:gd name="connsiteX97" fmla="*/ 4738254 w 6585527"/>
              <a:gd name="connsiteY97" fmla="*/ 1431636 h 2909455"/>
              <a:gd name="connsiteX98" fmla="*/ 4599709 w 6585527"/>
              <a:gd name="connsiteY98" fmla="*/ 1394691 h 2909455"/>
              <a:gd name="connsiteX99" fmla="*/ 4507345 w 6585527"/>
              <a:gd name="connsiteY99" fmla="*/ 1376218 h 2909455"/>
              <a:gd name="connsiteX100" fmla="*/ 4294909 w 6585527"/>
              <a:gd name="connsiteY100" fmla="*/ 1320800 h 2909455"/>
              <a:gd name="connsiteX101" fmla="*/ 4184072 w 6585527"/>
              <a:gd name="connsiteY101" fmla="*/ 1246909 h 2909455"/>
              <a:gd name="connsiteX102" fmla="*/ 4073236 w 6585527"/>
              <a:gd name="connsiteY102" fmla="*/ 1163782 h 2909455"/>
              <a:gd name="connsiteX103" fmla="*/ 3999345 w 6585527"/>
              <a:gd name="connsiteY103" fmla="*/ 1136073 h 2909455"/>
              <a:gd name="connsiteX104" fmla="*/ 3934691 w 6585527"/>
              <a:gd name="connsiteY104" fmla="*/ 1099127 h 2909455"/>
              <a:gd name="connsiteX105" fmla="*/ 3814618 w 6585527"/>
              <a:gd name="connsiteY105" fmla="*/ 1062182 h 2909455"/>
              <a:gd name="connsiteX106" fmla="*/ 3759200 w 6585527"/>
              <a:gd name="connsiteY106" fmla="*/ 1052945 h 2909455"/>
              <a:gd name="connsiteX107" fmla="*/ 3703781 w 6585527"/>
              <a:gd name="connsiteY107" fmla="*/ 1034473 h 2909455"/>
              <a:gd name="connsiteX108" fmla="*/ 3629891 w 6585527"/>
              <a:gd name="connsiteY108" fmla="*/ 1016000 h 2909455"/>
              <a:gd name="connsiteX109" fmla="*/ 3546763 w 6585527"/>
              <a:gd name="connsiteY109" fmla="*/ 988291 h 2909455"/>
              <a:gd name="connsiteX110" fmla="*/ 3491345 w 6585527"/>
              <a:gd name="connsiteY110" fmla="*/ 960582 h 2909455"/>
              <a:gd name="connsiteX111" fmla="*/ 3325091 w 6585527"/>
              <a:gd name="connsiteY111" fmla="*/ 923636 h 2909455"/>
              <a:gd name="connsiteX112" fmla="*/ 3158836 w 6585527"/>
              <a:gd name="connsiteY112" fmla="*/ 914400 h 2909455"/>
              <a:gd name="connsiteX113" fmla="*/ 3029527 w 6585527"/>
              <a:gd name="connsiteY113" fmla="*/ 895927 h 2909455"/>
              <a:gd name="connsiteX114" fmla="*/ 2964872 w 6585527"/>
              <a:gd name="connsiteY114" fmla="*/ 877455 h 2909455"/>
              <a:gd name="connsiteX115" fmla="*/ 2817091 w 6585527"/>
              <a:gd name="connsiteY115" fmla="*/ 849745 h 2909455"/>
              <a:gd name="connsiteX116" fmla="*/ 2687781 w 6585527"/>
              <a:gd name="connsiteY116" fmla="*/ 812800 h 2909455"/>
              <a:gd name="connsiteX117" fmla="*/ 2613891 w 6585527"/>
              <a:gd name="connsiteY117" fmla="*/ 803564 h 2909455"/>
              <a:gd name="connsiteX118" fmla="*/ 2382981 w 6585527"/>
              <a:gd name="connsiteY118" fmla="*/ 785091 h 2909455"/>
              <a:gd name="connsiteX119" fmla="*/ 2346036 w 6585527"/>
              <a:gd name="connsiteY119" fmla="*/ 775855 h 2909455"/>
              <a:gd name="connsiteX120" fmla="*/ 2318327 w 6585527"/>
              <a:gd name="connsiteY120" fmla="*/ 757382 h 2909455"/>
              <a:gd name="connsiteX121" fmla="*/ 2225963 w 6585527"/>
              <a:gd name="connsiteY121" fmla="*/ 692727 h 2909455"/>
              <a:gd name="connsiteX122" fmla="*/ 2124363 w 6585527"/>
              <a:gd name="connsiteY122" fmla="*/ 665018 h 2909455"/>
              <a:gd name="connsiteX123" fmla="*/ 2068945 w 6585527"/>
              <a:gd name="connsiteY123" fmla="*/ 646545 h 2909455"/>
              <a:gd name="connsiteX124" fmla="*/ 2004291 w 6585527"/>
              <a:gd name="connsiteY124" fmla="*/ 628073 h 2909455"/>
              <a:gd name="connsiteX125" fmla="*/ 1967345 w 6585527"/>
              <a:gd name="connsiteY125" fmla="*/ 618836 h 2909455"/>
              <a:gd name="connsiteX126" fmla="*/ 1911927 w 6585527"/>
              <a:gd name="connsiteY126" fmla="*/ 600364 h 2909455"/>
              <a:gd name="connsiteX127" fmla="*/ 1884218 w 6585527"/>
              <a:gd name="connsiteY127" fmla="*/ 581891 h 2909455"/>
              <a:gd name="connsiteX128" fmla="*/ 1856509 w 6585527"/>
              <a:gd name="connsiteY128" fmla="*/ 554182 h 2909455"/>
              <a:gd name="connsiteX129" fmla="*/ 1764145 w 6585527"/>
              <a:gd name="connsiteY129" fmla="*/ 508000 h 2909455"/>
              <a:gd name="connsiteX130" fmla="*/ 1616363 w 6585527"/>
              <a:gd name="connsiteY130" fmla="*/ 452582 h 2909455"/>
              <a:gd name="connsiteX131" fmla="*/ 1468581 w 6585527"/>
              <a:gd name="connsiteY131" fmla="*/ 397164 h 2909455"/>
              <a:gd name="connsiteX132" fmla="*/ 1394691 w 6585527"/>
              <a:gd name="connsiteY132" fmla="*/ 378691 h 2909455"/>
              <a:gd name="connsiteX133" fmla="*/ 1274618 w 6585527"/>
              <a:gd name="connsiteY133" fmla="*/ 350982 h 2909455"/>
              <a:gd name="connsiteX134" fmla="*/ 1163781 w 6585527"/>
              <a:gd name="connsiteY134" fmla="*/ 332509 h 2909455"/>
              <a:gd name="connsiteX135" fmla="*/ 1108363 w 6585527"/>
              <a:gd name="connsiteY135" fmla="*/ 314036 h 2909455"/>
              <a:gd name="connsiteX136" fmla="*/ 1062181 w 6585527"/>
              <a:gd name="connsiteY136" fmla="*/ 304800 h 2909455"/>
              <a:gd name="connsiteX137" fmla="*/ 988291 w 6585527"/>
              <a:gd name="connsiteY137" fmla="*/ 277091 h 2909455"/>
              <a:gd name="connsiteX138" fmla="*/ 914400 w 6585527"/>
              <a:gd name="connsiteY138" fmla="*/ 258618 h 2909455"/>
              <a:gd name="connsiteX139" fmla="*/ 812800 w 6585527"/>
              <a:gd name="connsiteY139" fmla="*/ 230909 h 2909455"/>
              <a:gd name="connsiteX140" fmla="*/ 729672 w 6585527"/>
              <a:gd name="connsiteY140" fmla="*/ 193964 h 2909455"/>
              <a:gd name="connsiteX141" fmla="*/ 646545 w 6585527"/>
              <a:gd name="connsiteY141" fmla="*/ 157018 h 2909455"/>
              <a:gd name="connsiteX142" fmla="*/ 581891 w 6585527"/>
              <a:gd name="connsiteY142" fmla="*/ 92364 h 2909455"/>
              <a:gd name="connsiteX143" fmla="*/ 554181 w 6585527"/>
              <a:gd name="connsiteY143" fmla="*/ 83127 h 2909455"/>
              <a:gd name="connsiteX144" fmla="*/ 526472 w 6585527"/>
              <a:gd name="connsiteY144" fmla="*/ 64655 h 290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585527" h="2909455">
                <a:moveTo>
                  <a:pt x="581891" y="92364"/>
                </a:moveTo>
                <a:cubicBezTo>
                  <a:pt x="569576" y="76970"/>
                  <a:pt x="561577" y="56766"/>
                  <a:pt x="544945" y="46182"/>
                </a:cubicBezTo>
                <a:cubicBezTo>
                  <a:pt x="526035" y="34149"/>
                  <a:pt x="501355" y="35369"/>
                  <a:pt x="480291" y="27709"/>
                </a:cubicBezTo>
                <a:cubicBezTo>
                  <a:pt x="384995" y="-6945"/>
                  <a:pt x="524686" y="18274"/>
                  <a:pt x="360218" y="0"/>
                </a:cubicBezTo>
                <a:cubicBezTo>
                  <a:pt x="326351" y="3079"/>
                  <a:pt x="292042" y="2969"/>
                  <a:pt x="258618" y="9236"/>
                </a:cubicBezTo>
                <a:cubicBezTo>
                  <a:pt x="242322" y="12291"/>
                  <a:pt x="225578" y="17600"/>
                  <a:pt x="212436" y="27709"/>
                </a:cubicBezTo>
                <a:cubicBezTo>
                  <a:pt x="130820" y="90490"/>
                  <a:pt x="153328" y="78685"/>
                  <a:pt x="120072" y="138545"/>
                </a:cubicBezTo>
                <a:cubicBezTo>
                  <a:pt x="111354" y="154238"/>
                  <a:pt x="101599" y="169333"/>
                  <a:pt x="92363" y="184727"/>
                </a:cubicBezTo>
                <a:cubicBezTo>
                  <a:pt x="89284" y="197042"/>
                  <a:pt x="85616" y="209225"/>
                  <a:pt x="83127" y="221673"/>
                </a:cubicBezTo>
                <a:cubicBezTo>
                  <a:pt x="79454" y="240037"/>
                  <a:pt x="79272" y="259153"/>
                  <a:pt x="73891" y="277091"/>
                </a:cubicBezTo>
                <a:cubicBezTo>
                  <a:pt x="69935" y="290279"/>
                  <a:pt x="60842" y="301381"/>
                  <a:pt x="55418" y="314036"/>
                </a:cubicBezTo>
                <a:cubicBezTo>
                  <a:pt x="45067" y="338186"/>
                  <a:pt x="44760" y="352642"/>
                  <a:pt x="36945" y="378691"/>
                </a:cubicBezTo>
                <a:cubicBezTo>
                  <a:pt x="25819" y="415777"/>
                  <a:pt x="15787" y="435020"/>
                  <a:pt x="9236" y="471055"/>
                </a:cubicBezTo>
                <a:cubicBezTo>
                  <a:pt x="5342" y="492474"/>
                  <a:pt x="3079" y="514158"/>
                  <a:pt x="0" y="535709"/>
                </a:cubicBezTo>
                <a:cubicBezTo>
                  <a:pt x="6027" y="605027"/>
                  <a:pt x="-4689" y="719386"/>
                  <a:pt x="36945" y="794327"/>
                </a:cubicBezTo>
                <a:cubicBezTo>
                  <a:pt x="44421" y="807784"/>
                  <a:pt x="55706" y="818746"/>
                  <a:pt x="64654" y="831273"/>
                </a:cubicBezTo>
                <a:cubicBezTo>
                  <a:pt x="71106" y="840306"/>
                  <a:pt x="74033" y="852616"/>
                  <a:pt x="83127" y="858982"/>
                </a:cubicBezTo>
                <a:cubicBezTo>
                  <a:pt x="105687" y="874774"/>
                  <a:pt x="131707" y="885079"/>
                  <a:pt x="157018" y="895927"/>
                </a:cubicBezTo>
                <a:cubicBezTo>
                  <a:pt x="174916" y="903597"/>
                  <a:pt x="193179" y="911512"/>
                  <a:pt x="212436" y="914400"/>
                </a:cubicBezTo>
                <a:cubicBezTo>
                  <a:pt x="255171" y="920810"/>
                  <a:pt x="298581" y="921581"/>
                  <a:pt x="341745" y="923636"/>
                </a:cubicBezTo>
                <a:cubicBezTo>
                  <a:pt x="427908" y="927739"/>
                  <a:pt x="514157" y="929794"/>
                  <a:pt x="600363" y="932873"/>
                </a:cubicBezTo>
                <a:cubicBezTo>
                  <a:pt x="649331" y="949195"/>
                  <a:pt x="633126" y="942342"/>
                  <a:pt x="701963" y="979055"/>
                </a:cubicBezTo>
                <a:cubicBezTo>
                  <a:pt x="723865" y="990736"/>
                  <a:pt x="744416" y="1004899"/>
                  <a:pt x="766618" y="1016000"/>
                </a:cubicBezTo>
                <a:cubicBezTo>
                  <a:pt x="775326" y="1020354"/>
                  <a:pt x="785619" y="1020882"/>
                  <a:pt x="794327" y="1025236"/>
                </a:cubicBezTo>
                <a:cubicBezTo>
                  <a:pt x="889182" y="1072663"/>
                  <a:pt x="787721" y="1041066"/>
                  <a:pt x="932872" y="1099127"/>
                </a:cubicBezTo>
                <a:cubicBezTo>
                  <a:pt x="980508" y="1118182"/>
                  <a:pt x="989281" y="1123513"/>
                  <a:pt x="1043709" y="1136073"/>
                </a:cubicBezTo>
                <a:cubicBezTo>
                  <a:pt x="1061957" y="1140284"/>
                  <a:pt x="1080654" y="1142230"/>
                  <a:pt x="1099127" y="1145309"/>
                </a:cubicBezTo>
                <a:cubicBezTo>
                  <a:pt x="1117600" y="1151467"/>
                  <a:pt x="1135759" y="1158659"/>
                  <a:pt x="1154545" y="1163782"/>
                </a:cubicBezTo>
                <a:cubicBezTo>
                  <a:pt x="1169691" y="1167913"/>
                  <a:pt x="1185834" y="1168054"/>
                  <a:pt x="1200727" y="1173018"/>
                </a:cubicBezTo>
                <a:cubicBezTo>
                  <a:pt x="1213789" y="1177372"/>
                  <a:pt x="1224484" y="1187535"/>
                  <a:pt x="1237672" y="1191491"/>
                </a:cubicBezTo>
                <a:cubicBezTo>
                  <a:pt x="1249314" y="1194983"/>
                  <a:pt x="1350403" y="1208915"/>
                  <a:pt x="1357745" y="1209964"/>
                </a:cubicBezTo>
                <a:cubicBezTo>
                  <a:pt x="1525212" y="1265784"/>
                  <a:pt x="1315739" y="1198508"/>
                  <a:pt x="1459345" y="1237673"/>
                </a:cubicBezTo>
                <a:cubicBezTo>
                  <a:pt x="1542369" y="1260316"/>
                  <a:pt x="1486571" y="1249826"/>
                  <a:pt x="1560945" y="1274618"/>
                </a:cubicBezTo>
                <a:cubicBezTo>
                  <a:pt x="1572988" y="1278632"/>
                  <a:pt x="1585644" y="1280515"/>
                  <a:pt x="1597891" y="1283855"/>
                </a:cubicBezTo>
                <a:cubicBezTo>
                  <a:pt x="1619515" y="1289752"/>
                  <a:pt x="1640527" y="1298133"/>
                  <a:pt x="1662545" y="1302327"/>
                </a:cubicBezTo>
                <a:cubicBezTo>
                  <a:pt x="1718174" y="1312923"/>
                  <a:pt x="1804662" y="1321892"/>
                  <a:pt x="1865745" y="1330036"/>
                </a:cubicBezTo>
                <a:lnTo>
                  <a:pt x="1930400" y="1339273"/>
                </a:lnTo>
                <a:cubicBezTo>
                  <a:pt x="1967397" y="1345115"/>
                  <a:pt x="2004070" y="1353099"/>
                  <a:pt x="2041236" y="1357745"/>
                </a:cubicBezTo>
                <a:cubicBezTo>
                  <a:pt x="2065866" y="1360824"/>
                  <a:pt x="2090353" y="1365434"/>
                  <a:pt x="2115127" y="1366982"/>
                </a:cubicBezTo>
                <a:cubicBezTo>
                  <a:pt x="2188938" y="1371595"/>
                  <a:pt x="2262909" y="1373139"/>
                  <a:pt x="2336800" y="1376218"/>
                </a:cubicBezTo>
                <a:cubicBezTo>
                  <a:pt x="2602573" y="1409440"/>
                  <a:pt x="2367269" y="1374007"/>
                  <a:pt x="2632363" y="1431636"/>
                </a:cubicBezTo>
                <a:cubicBezTo>
                  <a:pt x="2653637" y="1436261"/>
                  <a:pt x="2675397" y="1438329"/>
                  <a:pt x="2697018" y="1440873"/>
                </a:cubicBezTo>
                <a:cubicBezTo>
                  <a:pt x="2727747" y="1444488"/>
                  <a:pt x="2758567" y="1447308"/>
                  <a:pt x="2789381" y="1450109"/>
                </a:cubicBezTo>
                <a:cubicBezTo>
                  <a:pt x="2826302" y="1453465"/>
                  <a:pt x="2863389" y="1455095"/>
                  <a:pt x="2900218" y="1459345"/>
                </a:cubicBezTo>
                <a:lnTo>
                  <a:pt x="3269672" y="1505527"/>
                </a:lnTo>
                <a:cubicBezTo>
                  <a:pt x="3376072" y="1558726"/>
                  <a:pt x="3270787" y="1508502"/>
                  <a:pt x="3398981" y="1560945"/>
                </a:cubicBezTo>
                <a:cubicBezTo>
                  <a:pt x="3442385" y="1578701"/>
                  <a:pt x="3528291" y="1616364"/>
                  <a:pt x="3528291" y="1616364"/>
                </a:cubicBezTo>
                <a:cubicBezTo>
                  <a:pt x="3558661" y="1646734"/>
                  <a:pt x="3650211" y="1745531"/>
                  <a:pt x="3703781" y="1782618"/>
                </a:cubicBezTo>
                <a:cubicBezTo>
                  <a:pt x="3807949" y="1854735"/>
                  <a:pt x="3732724" y="1779993"/>
                  <a:pt x="3842327" y="1874982"/>
                </a:cubicBezTo>
                <a:cubicBezTo>
                  <a:pt x="4004190" y="2015263"/>
                  <a:pt x="3838997" y="1888649"/>
                  <a:pt x="3943927" y="1967345"/>
                </a:cubicBezTo>
                <a:cubicBezTo>
                  <a:pt x="3950085" y="1979660"/>
                  <a:pt x="3954139" y="1993276"/>
                  <a:pt x="3962400" y="2004291"/>
                </a:cubicBezTo>
                <a:cubicBezTo>
                  <a:pt x="3972850" y="2018224"/>
                  <a:pt x="3986286" y="2029713"/>
                  <a:pt x="3999345" y="2041236"/>
                </a:cubicBezTo>
                <a:cubicBezTo>
                  <a:pt x="4038659" y="2075925"/>
                  <a:pt x="4074460" y="2115861"/>
                  <a:pt x="4119418" y="2142836"/>
                </a:cubicBezTo>
                <a:cubicBezTo>
                  <a:pt x="4139489" y="2154878"/>
                  <a:pt x="4282443" y="2245470"/>
                  <a:pt x="4331854" y="2262909"/>
                </a:cubicBezTo>
                <a:cubicBezTo>
                  <a:pt x="4358621" y="2272356"/>
                  <a:pt x="4387205" y="2275534"/>
                  <a:pt x="4414981" y="2281382"/>
                </a:cubicBezTo>
                <a:cubicBezTo>
                  <a:pt x="4445705" y="2287850"/>
                  <a:pt x="4476331" y="2294958"/>
                  <a:pt x="4507345" y="2299855"/>
                </a:cubicBezTo>
                <a:cubicBezTo>
                  <a:pt x="4534883" y="2304203"/>
                  <a:pt x="4562783" y="2305834"/>
                  <a:pt x="4590472" y="2309091"/>
                </a:cubicBezTo>
                <a:cubicBezTo>
                  <a:pt x="4729722" y="2325473"/>
                  <a:pt x="4607012" y="2314742"/>
                  <a:pt x="4812145" y="2327564"/>
                </a:cubicBezTo>
                <a:lnTo>
                  <a:pt x="4876800" y="2336800"/>
                </a:lnTo>
                <a:cubicBezTo>
                  <a:pt x="4933058" y="2344301"/>
                  <a:pt x="4956132" y="2341442"/>
                  <a:pt x="5006109" y="2364509"/>
                </a:cubicBezTo>
                <a:cubicBezTo>
                  <a:pt x="5033237" y="2377030"/>
                  <a:pt x="5082468" y="2406447"/>
                  <a:pt x="5107709" y="2429164"/>
                </a:cubicBezTo>
                <a:cubicBezTo>
                  <a:pt x="5127127" y="2446640"/>
                  <a:pt x="5143601" y="2467226"/>
                  <a:pt x="5163127" y="2484582"/>
                </a:cubicBezTo>
                <a:cubicBezTo>
                  <a:pt x="5199071" y="2516533"/>
                  <a:pt x="5239957" y="2542939"/>
                  <a:pt x="5273963" y="2576945"/>
                </a:cubicBezTo>
                <a:cubicBezTo>
                  <a:pt x="5289357" y="2592339"/>
                  <a:pt x="5303761" y="2608791"/>
                  <a:pt x="5320145" y="2623127"/>
                </a:cubicBezTo>
                <a:cubicBezTo>
                  <a:pt x="5328499" y="2630437"/>
                  <a:pt x="5339186" y="2634665"/>
                  <a:pt x="5347854" y="2641600"/>
                </a:cubicBezTo>
                <a:cubicBezTo>
                  <a:pt x="5423074" y="2701776"/>
                  <a:pt x="5456032" y="2745827"/>
                  <a:pt x="5551054" y="2798618"/>
                </a:cubicBezTo>
                <a:cubicBezTo>
                  <a:pt x="5578763" y="2814012"/>
                  <a:pt x="5605829" y="2830624"/>
                  <a:pt x="5634181" y="2844800"/>
                </a:cubicBezTo>
                <a:cubicBezTo>
                  <a:pt x="5652548" y="2853983"/>
                  <a:pt x="5718533" y="2877433"/>
                  <a:pt x="5735781" y="2881745"/>
                </a:cubicBezTo>
                <a:cubicBezTo>
                  <a:pt x="5753950" y="2886287"/>
                  <a:pt x="5772888" y="2887058"/>
                  <a:pt x="5791200" y="2890982"/>
                </a:cubicBezTo>
                <a:cubicBezTo>
                  <a:pt x="5816025" y="2896302"/>
                  <a:pt x="5840461" y="2903297"/>
                  <a:pt x="5865091" y="2909455"/>
                </a:cubicBezTo>
                <a:cubicBezTo>
                  <a:pt x="5942061" y="2906376"/>
                  <a:pt x="6019119" y="2905023"/>
                  <a:pt x="6096000" y="2900218"/>
                </a:cubicBezTo>
                <a:cubicBezTo>
                  <a:pt x="6117728" y="2898860"/>
                  <a:pt x="6139075" y="2893859"/>
                  <a:pt x="6160654" y="2890982"/>
                </a:cubicBezTo>
                <a:cubicBezTo>
                  <a:pt x="6276235" y="2875571"/>
                  <a:pt x="6192627" y="2888731"/>
                  <a:pt x="6289963" y="2872509"/>
                </a:cubicBezTo>
                <a:cubicBezTo>
                  <a:pt x="6341420" y="2850456"/>
                  <a:pt x="6374595" y="2835063"/>
                  <a:pt x="6428509" y="2817091"/>
                </a:cubicBezTo>
                <a:cubicBezTo>
                  <a:pt x="6479781" y="2800000"/>
                  <a:pt x="6491130" y="2799025"/>
                  <a:pt x="6539345" y="2789382"/>
                </a:cubicBezTo>
                <a:cubicBezTo>
                  <a:pt x="6548581" y="2780146"/>
                  <a:pt x="6559808" y="2772541"/>
                  <a:pt x="6567054" y="2761673"/>
                </a:cubicBezTo>
                <a:cubicBezTo>
                  <a:pt x="6577161" y="2746512"/>
                  <a:pt x="6584409" y="2685256"/>
                  <a:pt x="6585527" y="2678545"/>
                </a:cubicBezTo>
                <a:cubicBezTo>
                  <a:pt x="6579369" y="2601575"/>
                  <a:pt x="6576936" y="2524217"/>
                  <a:pt x="6567054" y="2447636"/>
                </a:cubicBezTo>
                <a:cubicBezTo>
                  <a:pt x="6562349" y="2411176"/>
                  <a:pt x="6540671" y="2375735"/>
                  <a:pt x="6520872" y="2346036"/>
                </a:cubicBezTo>
                <a:cubicBezTo>
                  <a:pt x="6512333" y="2333228"/>
                  <a:pt x="6504668" y="2319318"/>
                  <a:pt x="6493163" y="2309091"/>
                </a:cubicBezTo>
                <a:cubicBezTo>
                  <a:pt x="6476569" y="2294341"/>
                  <a:pt x="6456653" y="2283781"/>
                  <a:pt x="6437745" y="2272145"/>
                </a:cubicBezTo>
                <a:cubicBezTo>
                  <a:pt x="6416605" y="2259136"/>
                  <a:pt x="6394882" y="2247086"/>
                  <a:pt x="6373091" y="2235200"/>
                </a:cubicBezTo>
                <a:cubicBezTo>
                  <a:pt x="6361003" y="2228607"/>
                  <a:pt x="6349384" y="2220510"/>
                  <a:pt x="6336145" y="2216727"/>
                </a:cubicBezTo>
                <a:cubicBezTo>
                  <a:pt x="6305955" y="2208102"/>
                  <a:pt x="6274241" y="2205871"/>
                  <a:pt x="6243781" y="2198255"/>
                </a:cubicBezTo>
                <a:cubicBezTo>
                  <a:pt x="6170500" y="2179933"/>
                  <a:pt x="6219357" y="2191105"/>
                  <a:pt x="6096000" y="2170545"/>
                </a:cubicBezTo>
                <a:lnTo>
                  <a:pt x="5966691" y="2115127"/>
                </a:lnTo>
                <a:cubicBezTo>
                  <a:pt x="5931708" y="2100397"/>
                  <a:pt x="5889122" y="2085579"/>
                  <a:pt x="5855854" y="2068945"/>
                </a:cubicBezTo>
                <a:cubicBezTo>
                  <a:pt x="5713292" y="1997665"/>
                  <a:pt x="5844330" y="2058829"/>
                  <a:pt x="5726545" y="2013527"/>
                </a:cubicBezTo>
                <a:cubicBezTo>
                  <a:pt x="5704661" y="2005110"/>
                  <a:pt x="5684301" y="1992713"/>
                  <a:pt x="5661891" y="1985818"/>
                </a:cubicBezTo>
                <a:cubicBezTo>
                  <a:pt x="5643991" y="1980310"/>
                  <a:pt x="5624945" y="1979661"/>
                  <a:pt x="5606472" y="1976582"/>
                </a:cubicBezTo>
                <a:cubicBezTo>
                  <a:pt x="5392138" y="1884725"/>
                  <a:pt x="5549594" y="1963109"/>
                  <a:pt x="5412509" y="1874982"/>
                </a:cubicBezTo>
                <a:cubicBezTo>
                  <a:pt x="5391629" y="1861559"/>
                  <a:pt x="5367598" y="1853079"/>
                  <a:pt x="5347854" y="1838036"/>
                </a:cubicBezTo>
                <a:cubicBezTo>
                  <a:pt x="5302697" y="1803631"/>
                  <a:pt x="5261510" y="1764306"/>
                  <a:pt x="5218545" y="1727200"/>
                </a:cubicBezTo>
                <a:cubicBezTo>
                  <a:pt x="5193776" y="1705808"/>
                  <a:pt x="5167796" y="1685687"/>
                  <a:pt x="5144654" y="1662545"/>
                </a:cubicBezTo>
                <a:cubicBezTo>
                  <a:pt x="5116285" y="1634176"/>
                  <a:pt x="5061372" y="1575360"/>
                  <a:pt x="5024581" y="1551709"/>
                </a:cubicBezTo>
                <a:cubicBezTo>
                  <a:pt x="5006010" y="1539770"/>
                  <a:pt x="4911041" y="1495390"/>
                  <a:pt x="4886036" y="1487055"/>
                </a:cubicBezTo>
                <a:cubicBezTo>
                  <a:pt x="4861950" y="1479026"/>
                  <a:pt x="4835917" y="1477497"/>
                  <a:pt x="4812145" y="1468582"/>
                </a:cubicBezTo>
                <a:cubicBezTo>
                  <a:pt x="4786361" y="1458913"/>
                  <a:pt x="4763822" y="1441863"/>
                  <a:pt x="4738254" y="1431636"/>
                </a:cubicBezTo>
                <a:cubicBezTo>
                  <a:pt x="4719643" y="1424192"/>
                  <a:pt x="4615539" y="1398209"/>
                  <a:pt x="4599709" y="1394691"/>
                </a:cubicBezTo>
                <a:cubicBezTo>
                  <a:pt x="4569059" y="1387880"/>
                  <a:pt x="4537535" y="1384844"/>
                  <a:pt x="4507345" y="1376218"/>
                </a:cubicBezTo>
                <a:cubicBezTo>
                  <a:pt x="4350743" y="1331475"/>
                  <a:pt x="4421796" y="1348998"/>
                  <a:pt x="4294909" y="1320800"/>
                </a:cubicBezTo>
                <a:cubicBezTo>
                  <a:pt x="4249042" y="1293280"/>
                  <a:pt x="4229366" y="1283144"/>
                  <a:pt x="4184072" y="1246909"/>
                </a:cubicBezTo>
                <a:cubicBezTo>
                  <a:pt x="4113630" y="1190556"/>
                  <a:pt x="4216143" y="1239439"/>
                  <a:pt x="4073236" y="1163782"/>
                </a:cubicBezTo>
                <a:cubicBezTo>
                  <a:pt x="4049988" y="1151474"/>
                  <a:pt x="4023182" y="1147197"/>
                  <a:pt x="3999345" y="1136073"/>
                </a:cubicBezTo>
                <a:cubicBezTo>
                  <a:pt x="3976852" y="1125576"/>
                  <a:pt x="3957228" y="1109529"/>
                  <a:pt x="3934691" y="1099127"/>
                </a:cubicBezTo>
                <a:cubicBezTo>
                  <a:pt x="3917863" y="1091361"/>
                  <a:pt x="3829098" y="1065524"/>
                  <a:pt x="3814618" y="1062182"/>
                </a:cubicBezTo>
                <a:cubicBezTo>
                  <a:pt x="3796370" y="1057971"/>
                  <a:pt x="3777368" y="1057487"/>
                  <a:pt x="3759200" y="1052945"/>
                </a:cubicBezTo>
                <a:cubicBezTo>
                  <a:pt x="3740309" y="1048222"/>
                  <a:pt x="3722504" y="1039822"/>
                  <a:pt x="3703781" y="1034473"/>
                </a:cubicBezTo>
                <a:cubicBezTo>
                  <a:pt x="3679370" y="1027498"/>
                  <a:pt x="3654156" y="1023466"/>
                  <a:pt x="3629891" y="1016000"/>
                </a:cubicBezTo>
                <a:cubicBezTo>
                  <a:pt x="3479207" y="969635"/>
                  <a:pt x="3670781" y="1019294"/>
                  <a:pt x="3546763" y="988291"/>
                </a:cubicBezTo>
                <a:cubicBezTo>
                  <a:pt x="3528290" y="979055"/>
                  <a:pt x="3510938" y="967113"/>
                  <a:pt x="3491345" y="960582"/>
                </a:cubicBezTo>
                <a:cubicBezTo>
                  <a:pt x="3468377" y="952926"/>
                  <a:pt x="3365928" y="927039"/>
                  <a:pt x="3325091" y="923636"/>
                </a:cubicBezTo>
                <a:cubicBezTo>
                  <a:pt x="3269779" y="919027"/>
                  <a:pt x="3214254" y="917479"/>
                  <a:pt x="3158836" y="914400"/>
                </a:cubicBezTo>
                <a:cubicBezTo>
                  <a:pt x="3107094" y="908651"/>
                  <a:pt x="3076588" y="907692"/>
                  <a:pt x="3029527" y="895927"/>
                </a:cubicBezTo>
                <a:cubicBezTo>
                  <a:pt x="3007782" y="890491"/>
                  <a:pt x="2986712" y="882495"/>
                  <a:pt x="2964872" y="877455"/>
                </a:cubicBezTo>
                <a:cubicBezTo>
                  <a:pt x="2880737" y="858039"/>
                  <a:pt x="2924040" y="880301"/>
                  <a:pt x="2817091" y="849745"/>
                </a:cubicBezTo>
                <a:cubicBezTo>
                  <a:pt x="2773988" y="837430"/>
                  <a:pt x="2732263" y="818360"/>
                  <a:pt x="2687781" y="812800"/>
                </a:cubicBezTo>
                <a:cubicBezTo>
                  <a:pt x="2663151" y="809721"/>
                  <a:pt x="2638611" y="805811"/>
                  <a:pt x="2613891" y="803564"/>
                </a:cubicBezTo>
                <a:cubicBezTo>
                  <a:pt x="2536992" y="796573"/>
                  <a:pt x="2382981" y="785091"/>
                  <a:pt x="2382981" y="785091"/>
                </a:cubicBezTo>
                <a:cubicBezTo>
                  <a:pt x="2370666" y="782012"/>
                  <a:pt x="2357704" y="780855"/>
                  <a:pt x="2346036" y="775855"/>
                </a:cubicBezTo>
                <a:cubicBezTo>
                  <a:pt x="2335833" y="771482"/>
                  <a:pt x="2327360" y="763834"/>
                  <a:pt x="2318327" y="757382"/>
                </a:cubicBezTo>
                <a:cubicBezTo>
                  <a:pt x="2286019" y="734305"/>
                  <a:pt x="2261886" y="712321"/>
                  <a:pt x="2225963" y="692727"/>
                </a:cubicBezTo>
                <a:cubicBezTo>
                  <a:pt x="2175772" y="665350"/>
                  <a:pt x="2181023" y="679184"/>
                  <a:pt x="2124363" y="665018"/>
                </a:cubicBezTo>
                <a:cubicBezTo>
                  <a:pt x="2105472" y="660295"/>
                  <a:pt x="2087556" y="652271"/>
                  <a:pt x="2068945" y="646545"/>
                </a:cubicBezTo>
                <a:cubicBezTo>
                  <a:pt x="2047522" y="639953"/>
                  <a:pt x="2025915" y="633970"/>
                  <a:pt x="2004291" y="628073"/>
                </a:cubicBezTo>
                <a:cubicBezTo>
                  <a:pt x="1992044" y="624733"/>
                  <a:pt x="1979504" y="622484"/>
                  <a:pt x="1967345" y="618836"/>
                </a:cubicBezTo>
                <a:cubicBezTo>
                  <a:pt x="1948694" y="613241"/>
                  <a:pt x="1930400" y="606521"/>
                  <a:pt x="1911927" y="600364"/>
                </a:cubicBezTo>
                <a:cubicBezTo>
                  <a:pt x="1902691" y="594206"/>
                  <a:pt x="1892746" y="588998"/>
                  <a:pt x="1884218" y="581891"/>
                </a:cubicBezTo>
                <a:cubicBezTo>
                  <a:pt x="1874183" y="573529"/>
                  <a:pt x="1867633" y="561028"/>
                  <a:pt x="1856509" y="554182"/>
                </a:cubicBezTo>
                <a:cubicBezTo>
                  <a:pt x="1827193" y="536142"/>
                  <a:pt x="1796375" y="520086"/>
                  <a:pt x="1764145" y="508000"/>
                </a:cubicBezTo>
                <a:cubicBezTo>
                  <a:pt x="1714884" y="489527"/>
                  <a:pt x="1663419" y="476110"/>
                  <a:pt x="1616363" y="452582"/>
                </a:cubicBezTo>
                <a:cubicBezTo>
                  <a:pt x="1507249" y="398025"/>
                  <a:pt x="1557953" y="412059"/>
                  <a:pt x="1468581" y="397164"/>
                </a:cubicBezTo>
                <a:cubicBezTo>
                  <a:pt x="1405246" y="376051"/>
                  <a:pt x="1483849" y="400980"/>
                  <a:pt x="1394691" y="378691"/>
                </a:cubicBezTo>
                <a:cubicBezTo>
                  <a:pt x="1305086" y="356290"/>
                  <a:pt x="1357946" y="362886"/>
                  <a:pt x="1274618" y="350982"/>
                </a:cubicBezTo>
                <a:cubicBezTo>
                  <a:pt x="1216284" y="342648"/>
                  <a:pt x="1210410" y="346498"/>
                  <a:pt x="1163781" y="332509"/>
                </a:cubicBezTo>
                <a:cubicBezTo>
                  <a:pt x="1145130" y="326914"/>
                  <a:pt x="1127149" y="319159"/>
                  <a:pt x="1108363" y="314036"/>
                </a:cubicBezTo>
                <a:cubicBezTo>
                  <a:pt x="1093217" y="309905"/>
                  <a:pt x="1077186" y="309417"/>
                  <a:pt x="1062181" y="304800"/>
                </a:cubicBezTo>
                <a:cubicBezTo>
                  <a:pt x="1037039" y="297064"/>
                  <a:pt x="1013398" y="284937"/>
                  <a:pt x="988291" y="277091"/>
                </a:cubicBezTo>
                <a:cubicBezTo>
                  <a:pt x="964058" y="269518"/>
                  <a:pt x="938666" y="266084"/>
                  <a:pt x="914400" y="258618"/>
                </a:cubicBezTo>
                <a:cubicBezTo>
                  <a:pt x="809223" y="226256"/>
                  <a:pt x="931568" y="250703"/>
                  <a:pt x="812800" y="230909"/>
                </a:cubicBezTo>
                <a:cubicBezTo>
                  <a:pt x="721840" y="185429"/>
                  <a:pt x="835822" y="241141"/>
                  <a:pt x="729672" y="193964"/>
                </a:cubicBezTo>
                <a:cubicBezTo>
                  <a:pt x="613147" y="142176"/>
                  <a:pt x="783482" y="211793"/>
                  <a:pt x="646545" y="157018"/>
                </a:cubicBezTo>
                <a:cubicBezTo>
                  <a:pt x="623314" y="122172"/>
                  <a:pt x="625770" y="119788"/>
                  <a:pt x="581891" y="92364"/>
                </a:cubicBezTo>
                <a:cubicBezTo>
                  <a:pt x="573635" y="87204"/>
                  <a:pt x="562889" y="87481"/>
                  <a:pt x="554181" y="83127"/>
                </a:cubicBezTo>
                <a:cubicBezTo>
                  <a:pt x="544252" y="78163"/>
                  <a:pt x="526472" y="64655"/>
                  <a:pt x="526472" y="64655"/>
                </a:cubicBezTo>
              </a:path>
            </a:pathLst>
          </a:cu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2.png" descr="C:\Users\HP\AppData\Local\Temp\~wrA2D2CD92-AB99-43F9-89B6-6AE112ACDD7E.tmp">
            <a:extLst>
              <a:ext uri="{FF2B5EF4-FFF2-40B4-BE49-F238E27FC236}">
                <a16:creationId xmlns:a16="http://schemas.microsoft.com/office/drawing/2014/main" id="{E45AF5D9-AB9C-4880-A38F-EA36F6464DA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288669" y="364142"/>
            <a:ext cx="2075815" cy="20751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002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203DE-F865-4C0E-B4AF-3B758528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/>
              <a:t>Pozicioniranje</a:t>
            </a:r>
            <a:r>
              <a:rPr lang="en-US" sz="3200" dirty="0"/>
              <a:t> </a:t>
            </a:r>
            <a:r>
              <a:rPr lang="en-US" sz="3200" dirty="0" err="1"/>
              <a:t>vetroagregata</a:t>
            </a:r>
            <a:endParaRPr lang="en-US" sz="3200" dirty="0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5.png">
            <a:extLst>
              <a:ext uri="{FF2B5EF4-FFF2-40B4-BE49-F238E27FC236}">
                <a16:creationId xmlns:a16="http://schemas.microsoft.com/office/drawing/2014/main" id="{0DFEEAD4-4F44-498A-8681-026903BC4ED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52117" t="18230" r="383" b="26764"/>
          <a:stretch/>
        </p:blipFill>
        <p:spPr>
          <a:xfrm>
            <a:off x="795130" y="137655"/>
            <a:ext cx="10668000" cy="4304036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F5A33-5746-4942-8636-49454E783881}"/>
              </a:ext>
            </a:extLst>
          </p:cNvPr>
          <p:cNvSpPr txBox="1"/>
          <p:nvPr/>
        </p:nvSpPr>
        <p:spPr>
          <a:xfrm>
            <a:off x="5162719" y="4883544"/>
            <a:ext cx="6586915" cy="1716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Mirkolokacija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obodu</a:t>
            </a:r>
            <a:r>
              <a:rPr lang="en-US" dirty="0"/>
              <a:t> </a:t>
            </a:r>
            <a:r>
              <a:rPr lang="en-US" dirty="0" err="1"/>
              <a:t>visoravni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15 </a:t>
            </a:r>
            <a:r>
              <a:rPr lang="en-US" dirty="0" err="1"/>
              <a:t>vetroagregata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WAsP</a:t>
            </a:r>
            <a:r>
              <a:rPr lang="en-US" dirty="0"/>
              <a:t> 11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Mali </a:t>
            </a:r>
            <a:r>
              <a:rPr lang="en-US" dirty="0" err="1"/>
              <a:t>efekat</a:t>
            </a:r>
            <a:r>
              <a:rPr lang="en-US" dirty="0"/>
              <a:t> </a:t>
            </a:r>
            <a:r>
              <a:rPr lang="en-US" dirty="0" err="1"/>
              <a:t>zavetrine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turbine u </a:t>
            </a:r>
            <a:r>
              <a:rPr lang="en-US" dirty="0" err="1"/>
              <a:t>liniji</a:t>
            </a:r>
            <a:r>
              <a:rPr lang="en-US" dirty="0"/>
              <a:t> </a:t>
            </a:r>
            <a:r>
              <a:rPr lang="en-US" dirty="0" err="1"/>
              <a:t>normalne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pravac</a:t>
            </a:r>
            <a:r>
              <a:rPr lang="en-US" dirty="0"/>
              <a:t> </a:t>
            </a:r>
            <a:r>
              <a:rPr lang="en-US" dirty="0" err="1"/>
              <a:t>vetra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2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203DE-F865-4C0E-B4AF-3B758528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09" y="4952326"/>
            <a:ext cx="3876086" cy="1703351"/>
          </a:xfrm>
        </p:spPr>
        <p:txBody>
          <a:bodyPr anchor="ctr">
            <a:noAutofit/>
          </a:bodyPr>
          <a:lstStyle/>
          <a:p>
            <a:r>
              <a:rPr lang="en-US" sz="3200" dirty="0" err="1"/>
              <a:t>Prinos</a:t>
            </a:r>
            <a:r>
              <a:rPr lang="en-US" sz="3200" dirty="0"/>
              <a:t> po </a:t>
            </a:r>
            <a:r>
              <a:rPr lang="en-US" sz="3200" dirty="0" err="1"/>
              <a:t>poziciji</a:t>
            </a:r>
            <a:r>
              <a:rPr lang="en-US" sz="3200" dirty="0"/>
              <a:t> </a:t>
            </a:r>
            <a:r>
              <a:rPr lang="en-US" sz="3200" dirty="0" err="1"/>
              <a:t>vetroagregata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naznačenom</a:t>
            </a:r>
            <a:r>
              <a:rPr lang="en-US" sz="3200" dirty="0"/>
              <a:t> </a:t>
            </a:r>
            <a:r>
              <a:rPr lang="en-US" sz="3200" dirty="0" err="1"/>
              <a:t>ružom</a:t>
            </a:r>
            <a:r>
              <a:rPr lang="en-US" sz="3200" dirty="0"/>
              <a:t> </a:t>
            </a:r>
            <a:r>
              <a:rPr lang="en-US" sz="3200" dirty="0" err="1"/>
              <a:t>vetrova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44981B-89FA-48CA-A337-25424F14F2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494" b="17529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3B634F-1E69-4E3E-8994-B5FC3436B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r>
              <a:rPr lang="en-US" sz="1800" dirty="0"/>
              <a:t>Mali </a:t>
            </a:r>
            <a:r>
              <a:rPr lang="en-US" sz="1800" dirty="0" err="1"/>
              <a:t>efekat</a:t>
            </a:r>
            <a:r>
              <a:rPr lang="en-US" sz="1800" dirty="0"/>
              <a:t> </a:t>
            </a:r>
            <a:r>
              <a:rPr lang="en-US" sz="1800" dirty="0" err="1"/>
              <a:t>zavetrine</a:t>
            </a:r>
            <a:r>
              <a:rPr lang="en-US" sz="1800" dirty="0"/>
              <a:t> </a:t>
            </a:r>
            <a:r>
              <a:rPr lang="en-US" sz="1800" dirty="0" err="1"/>
              <a:t>zbog</a:t>
            </a:r>
            <a:r>
              <a:rPr lang="en-US" sz="1800" dirty="0"/>
              <a:t> </a:t>
            </a:r>
            <a:r>
              <a:rPr lang="en-US" sz="1800" dirty="0" err="1"/>
              <a:t>vrlo</a:t>
            </a:r>
            <a:r>
              <a:rPr lang="en-US" sz="1800" dirty="0"/>
              <a:t> </a:t>
            </a:r>
            <a:r>
              <a:rPr lang="en-US" sz="1800" dirty="0" err="1"/>
              <a:t>malog</a:t>
            </a:r>
            <a:r>
              <a:rPr lang="en-US" sz="1800" dirty="0"/>
              <a:t> </a:t>
            </a:r>
            <a:r>
              <a:rPr lang="en-US" sz="1800" dirty="0" err="1"/>
              <a:t>međusobnog</a:t>
            </a:r>
            <a:r>
              <a:rPr lang="en-US" sz="1800" dirty="0"/>
              <a:t> </a:t>
            </a:r>
            <a:r>
              <a:rPr lang="en-US" sz="1800" dirty="0" err="1"/>
              <a:t>uticaja</a:t>
            </a:r>
            <a:endParaRPr lang="en-US" sz="1800" dirty="0"/>
          </a:p>
          <a:p>
            <a:r>
              <a:rPr lang="en-US" sz="1800" dirty="0"/>
              <a:t>15 VG 149m, </a:t>
            </a:r>
            <a:r>
              <a:rPr lang="en-US" sz="1800" dirty="0" err="1"/>
              <a:t>Nordex</a:t>
            </a:r>
            <a:r>
              <a:rPr lang="en-US" sz="1800" dirty="0"/>
              <a:t>, 5.06MW</a:t>
            </a:r>
          </a:p>
          <a:p>
            <a:r>
              <a:rPr lang="en-US" sz="1800" dirty="0" err="1"/>
              <a:t>Godišnja</a:t>
            </a:r>
            <a:r>
              <a:rPr lang="en-US" sz="1800" dirty="0"/>
              <a:t> </a:t>
            </a:r>
            <a:r>
              <a:rPr lang="en-US" sz="1800" dirty="0" err="1"/>
              <a:t>bruto</a:t>
            </a:r>
            <a:r>
              <a:rPr lang="en-US" sz="1800" dirty="0"/>
              <a:t> </a:t>
            </a:r>
            <a:r>
              <a:rPr lang="en-US" sz="1800" dirty="0" err="1"/>
              <a:t>proizvodnja</a:t>
            </a:r>
            <a:r>
              <a:rPr lang="en-US" sz="1800" dirty="0"/>
              <a:t> 274 GWh</a:t>
            </a:r>
          </a:p>
        </p:txBody>
      </p:sp>
      <p:pic>
        <p:nvPicPr>
          <p:cNvPr id="9" name="image2.png" descr="C:\Users\HP\AppData\Local\Temp\~wrA2D2CD92-AB99-43F9-89B6-6AE112ACDD7E.tmp">
            <a:extLst>
              <a:ext uri="{FF2B5EF4-FFF2-40B4-BE49-F238E27FC236}">
                <a16:creationId xmlns:a16="http://schemas.microsoft.com/office/drawing/2014/main" id="{45F88AAE-76A9-403C-B5C7-E912BC5EBAA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253035" y="364142"/>
            <a:ext cx="2075815" cy="20751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0672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203DE-F865-4C0E-B4AF-3B758528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en-US" sz="3200" dirty="0" err="1"/>
              <a:t>Analiza</a:t>
            </a:r>
            <a:r>
              <a:rPr lang="en-US" sz="3200" dirty="0"/>
              <a:t> </a:t>
            </a:r>
            <a:r>
              <a:rPr lang="en-US" sz="3200" dirty="0" err="1"/>
              <a:t>proizvodnje</a:t>
            </a:r>
            <a:r>
              <a:rPr lang="en-US" sz="3200" dirty="0"/>
              <a:t> VE </a:t>
            </a:r>
            <a:r>
              <a:rPr lang="en-US" sz="3200" dirty="0" err="1"/>
              <a:t>Skočiđevojka</a:t>
            </a:r>
            <a:r>
              <a:rPr lang="en-US" sz="3200" dirty="0"/>
              <a:t> (</a:t>
            </a:r>
            <a:r>
              <a:rPr lang="en-US" sz="3200" dirty="0" err="1"/>
              <a:t>WAsP</a:t>
            </a:r>
            <a:r>
              <a:rPr lang="en-US" sz="3200" dirty="0"/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2D699-83AF-4197-BEF6-A95920D4BC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5932" y="163291"/>
            <a:ext cx="8196037" cy="44248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93871-1D40-46EC-976A-AC411747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864" y="4579635"/>
            <a:ext cx="7081353" cy="2308926"/>
          </a:xfrm>
        </p:spPr>
        <p:txBody>
          <a:bodyPr anchor="ctr">
            <a:normAutofit/>
          </a:bodyPr>
          <a:lstStyle/>
          <a:p>
            <a:r>
              <a:rPr lang="en-US" sz="1800" dirty="0" err="1"/>
              <a:t>Gubici</a:t>
            </a:r>
            <a:r>
              <a:rPr lang="en-US" sz="1800" dirty="0"/>
              <a:t> </a:t>
            </a:r>
            <a:r>
              <a:rPr lang="en-US" sz="1800" dirty="0" err="1"/>
              <a:t>usled</a:t>
            </a:r>
            <a:r>
              <a:rPr lang="en-US" sz="1800" dirty="0"/>
              <a:t> </a:t>
            </a:r>
            <a:r>
              <a:rPr lang="en-US" sz="1800" dirty="0" err="1"/>
              <a:t>zavetrine</a:t>
            </a:r>
            <a:r>
              <a:rPr lang="en-US" sz="1800" dirty="0"/>
              <a:t> 2.52%</a:t>
            </a:r>
          </a:p>
          <a:p>
            <a:r>
              <a:rPr lang="en-US" sz="1800" dirty="0"/>
              <a:t>Neto </a:t>
            </a:r>
            <a:r>
              <a:rPr lang="en-US" sz="1800" dirty="0" err="1"/>
              <a:t>proizvodnja</a:t>
            </a:r>
            <a:r>
              <a:rPr lang="en-US" sz="1800" dirty="0"/>
              <a:t> ~ 240GWh (</a:t>
            </a:r>
            <a:r>
              <a:rPr lang="en-US" sz="1800" dirty="0" err="1"/>
              <a:t>uz</a:t>
            </a:r>
            <a:r>
              <a:rPr lang="en-US" sz="1800" dirty="0"/>
              <a:t> </a:t>
            </a:r>
            <a:r>
              <a:rPr lang="en-US" sz="1800" dirty="0" err="1"/>
              <a:t>pretpostavljene</a:t>
            </a:r>
            <a:r>
              <a:rPr lang="en-US" sz="1800" dirty="0"/>
              <a:t> </a:t>
            </a:r>
            <a:r>
              <a:rPr lang="en-US" sz="1800" dirty="0" err="1"/>
              <a:t>ukupne</a:t>
            </a:r>
            <a:r>
              <a:rPr lang="en-US" sz="1800" dirty="0"/>
              <a:t> </a:t>
            </a:r>
            <a:r>
              <a:rPr lang="en-US" sz="1800" dirty="0" err="1"/>
              <a:t>gubitke</a:t>
            </a:r>
            <a:r>
              <a:rPr lang="en-US" sz="1800" dirty="0"/>
              <a:t> 12%)</a:t>
            </a:r>
          </a:p>
          <a:p>
            <a:r>
              <a:rPr lang="en-US" sz="1800" dirty="0"/>
              <a:t>Neto </a:t>
            </a:r>
            <a:r>
              <a:rPr lang="en-US" sz="1800" dirty="0" err="1"/>
              <a:t>faktor</a:t>
            </a:r>
            <a:r>
              <a:rPr lang="en-US" sz="1800" dirty="0"/>
              <a:t> </a:t>
            </a:r>
            <a:r>
              <a:rPr lang="en-US" sz="1800" dirty="0" err="1"/>
              <a:t>iskorišćenja</a:t>
            </a:r>
            <a:r>
              <a:rPr lang="en-US" sz="1800" dirty="0"/>
              <a:t> 36%</a:t>
            </a:r>
          </a:p>
        </p:txBody>
      </p:sp>
    </p:spTree>
    <p:extLst>
      <p:ext uri="{BB962C8B-B14F-4D97-AF65-F5344CB8AC3E}">
        <p14:creationId xmlns:p14="http://schemas.microsoft.com/office/powerpoint/2010/main" val="396441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203DE-F865-4C0E-B4AF-3B758528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en-US" sz="3200" dirty="0" err="1"/>
              <a:t>Priključenje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mrežu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949DFE-E398-42FA-B1D7-9D895DE490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055"/>
          <a:stretch/>
        </p:blipFill>
        <p:spPr>
          <a:xfrm>
            <a:off x="1414947" y="364142"/>
            <a:ext cx="9458161" cy="38679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F380A2-F231-44E1-AA66-4FB9E0F9D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r>
              <a:rPr lang="en-US" sz="1800" dirty="0"/>
              <a:t>110kV </a:t>
            </a:r>
            <a:r>
              <a:rPr lang="en-US" sz="1800" dirty="0" err="1"/>
              <a:t>dalekvod</a:t>
            </a:r>
            <a:r>
              <a:rPr lang="en-US" sz="1800" dirty="0"/>
              <a:t> </a:t>
            </a:r>
            <a:r>
              <a:rPr lang="en-US" sz="1800" dirty="0" err="1"/>
              <a:t>Budva</a:t>
            </a:r>
            <a:r>
              <a:rPr lang="en-US" sz="1800" dirty="0"/>
              <a:t>-Bar-Ulcinj </a:t>
            </a:r>
            <a:r>
              <a:rPr lang="en-US" sz="1800" dirty="0" err="1"/>
              <a:t>na</a:t>
            </a:r>
            <a:r>
              <a:rPr lang="en-US" sz="1800" dirty="0"/>
              <a:t> 1-2km od </a:t>
            </a:r>
            <a:r>
              <a:rPr lang="en-US" sz="1800" dirty="0" err="1"/>
              <a:t>elektrane</a:t>
            </a:r>
            <a:endParaRPr lang="en-US" sz="1800" dirty="0"/>
          </a:p>
          <a:p>
            <a:r>
              <a:rPr lang="en-US" sz="1800" dirty="0" err="1"/>
              <a:t>Novoizgrađena</a:t>
            </a:r>
            <a:r>
              <a:rPr lang="en-US" sz="1800" dirty="0"/>
              <a:t> TS 110/33 u </a:t>
            </a:r>
            <a:r>
              <a:rPr lang="en-US" sz="1800" dirty="0" err="1"/>
              <a:t>blizini</a:t>
            </a:r>
            <a:r>
              <a:rPr lang="en-US" sz="1800" dirty="0"/>
              <a:t> M2 </a:t>
            </a:r>
            <a:r>
              <a:rPr lang="en-US" sz="1800" dirty="0" err="1"/>
              <a:t>magistralnog</a:t>
            </a:r>
            <a:r>
              <a:rPr lang="en-US" sz="1800" dirty="0"/>
              <a:t> puta</a:t>
            </a:r>
          </a:p>
          <a:p>
            <a:r>
              <a:rPr lang="en-US" sz="1800" dirty="0" err="1"/>
              <a:t>Dužina</a:t>
            </a:r>
            <a:r>
              <a:rPr lang="en-US" sz="1800" dirty="0"/>
              <a:t> interne </a:t>
            </a:r>
            <a:r>
              <a:rPr lang="en-US" sz="1800" dirty="0" err="1"/>
              <a:t>kablovske</a:t>
            </a:r>
            <a:r>
              <a:rPr lang="en-US" sz="1800" dirty="0"/>
              <a:t> </a:t>
            </a:r>
            <a:r>
              <a:rPr lang="en-US" sz="1800" dirty="0" err="1"/>
              <a:t>mreže</a:t>
            </a:r>
            <a:r>
              <a:rPr lang="en-US" sz="1800" dirty="0"/>
              <a:t> </a:t>
            </a:r>
            <a:r>
              <a:rPr lang="en-US" sz="1800" dirty="0" err="1"/>
              <a:t>oko</a:t>
            </a:r>
            <a:r>
              <a:rPr lang="en-US" sz="1800" dirty="0"/>
              <a:t> 10km</a:t>
            </a:r>
          </a:p>
        </p:txBody>
      </p:sp>
    </p:spTree>
    <p:extLst>
      <p:ext uri="{BB962C8B-B14F-4D97-AF65-F5344CB8AC3E}">
        <p14:creationId xmlns:p14="http://schemas.microsoft.com/office/powerpoint/2010/main" val="399048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203DE-F865-4C0E-B4AF-3B758528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Dalji koraci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93871-1D40-46EC-976A-AC411747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US" sz="1800" dirty="0" err="1"/>
              <a:t>Namenska</a:t>
            </a:r>
            <a:r>
              <a:rPr lang="en-US" sz="1800" dirty="0"/>
              <a:t> </a:t>
            </a:r>
            <a:r>
              <a:rPr lang="en-US" sz="1800" dirty="0" err="1"/>
              <a:t>merenja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ciljnoj</a:t>
            </a:r>
            <a:r>
              <a:rPr lang="en-US" sz="1800" dirty="0"/>
              <a:t> </a:t>
            </a:r>
            <a:r>
              <a:rPr lang="en-US" sz="1800" dirty="0" err="1"/>
              <a:t>lokaciji</a:t>
            </a:r>
            <a:endParaRPr lang="en-US" sz="1800" dirty="0"/>
          </a:p>
          <a:p>
            <a:r>
              <a:rPr lang="en-US" sz="1800" dirty="0" err="1"/>
              <a:t>Regulacija</a:t>
            </a:r>
            <a:r>
              <a:rPr lang="en-US" sz="1800" dirty="0"/>
              <a:t> </a:t>
            </a:r>
            <a:r>
              <a:rPr lang="en-US" sz="1800" dirty="0" err="1"/>
              <a:t>injektiranja</a:t>
            </a:r>
            <a:r>
              <a:rPr lang="en-US" sz="1800" dirty="0"/>
              <a:t> </a:t>
            </a:r>
            <a:r>
              <a:rPr lang="en-US" sz="1800" dirty="0" err="1"/>
              <a:t>intermitentne</a:t>
            </a:r>
            <a:r>
              <a:rPr lang="en-US" sz="1800" dirty="0"/>
              <a:t> </a:t>
            </a:r>
            <a:r>
              <a:rPr lang="en-US" sz="1800" dirty="0" err="1"/>
              <a:t>snage</a:t>
            </a:r>
            <a:r>
              <a:rPr lang="en-US" sz="1800" dirty="0"/>
              <a:t>: </a:t>
            </a:r>
            <a:r>
              <a:rPr lang="en-US" sz="1800" dirty="0" err="1"/>
              <a:t>Uvođenje</a:t>
            </a:r>
            <a:r>
              <a:rPr lang="en-US" sz="1800" dirty="0"/>
              <a:t> </a:t>
            </a:r>
            <a:r>
              <a:rPr lang="en-US" sz="1800" dirty="0" err="1"/>
              <a:t>sistema</a:t>
            </a:r>
            <a:r>
              <a:rPr lang="en-US" sz="1800" dirty="0"/>
              <a:t> za </a:t>
            </a:r>
            <a:r>
              <a:rPr lang="en-US" sz="1800" dirty="0" err="1"/>
              <a:t>skladištenje</a:t>
            </a:r>
            <a:r>
              <a:rPr lang="en-US" sz="1800" dirty="0"/>
              <a:t> </a:t>
            </a:r>
            <a:r>
              <a:rPr lang="en-US" sz="1800" dirty="0" err="1"/>
              <a:t>energije</a:t>
            </a:r>
            <a:r>
              <a:rPr lang="en-US" sz="1800" dirty="0"/>
              <a:t>/ </a:t>
            </a:r>
            <a:r>
              <a:rPr lang="en-US" sz="1800" dirty="0" err="1"/>
              <a:t>reverzibilna</a:t>
            </a:r>
            <a:r>
              <a:rPr lang="en-US" sz="1800" dirty="0"/>
              <a:t> </a:t>
            </a:r>
            <a:r>
              <a:rPr lang="en-US" sz="1800" dirty="0" err="1"/>
              <a:t>hidroelektrana</a:t>
            </a:r>
            <a:endParaRPr lang="en-US" sz="1800" dirty="0"/>
          </a:p>
          <a:p>
            <a:r>
              <a:rPr lang="en-US" sz="1800" dirty="0" err="1"/>
              <a:t>Dalji</a:t>
            </a:r>
            <a:r>
              <a:rPr lang="en-US" sz="1800" dirty="0"/>
              <a:t> </a:t>
            </a:r>
            <a:r>
              <a:rPr lang="en-US" sz="1800" dirty="0" err="1"/>
              <a:t>razvoj</a:t>
            </a:r>
            <a:r>
              <a:rPr lang="en-US" sz="1800" dirty="0"/>
              <a:t> </a:t>
            </a:r>
            <a:r>
              <a:rPr lang="en-US" sz="1800" dirty="0" err="1"/>
              <a:t>studija</a:t>
            </a:r>
            <a:r>
              <a:rPr lang="en-US" sz="1800" dirty="0"/>
              <a:t> </a:t>
            </a:r>
            <a:r>
              <a:rPr lang="en-US" sz="1800" dirty="0" err="1"/>
              <a:t>uticaja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životnu</a:t>
            </a:r>
            <a:r>
              <a:rPr lang="en-US" sz="1800" dirty="0"/>
              <a:t> </a:t>
            </a:r>
            <a:r>
              <a:rPr lang="en-US" sz="1800" dirty="0" err="1"/>
              <a:t>sredinu</a:t>
            </a:r>
            <a:r>
              <a:rPr lang="en-US" sz="1800" dirty="0"/>
              <a:t>, </a:t>
            </a:r>
            <a:r>
              <a:rPr lang="en-US" sz="1800" dirty="0" err="1"/>
              <a:t>transporta</a:t>
            </a:r>
            <a:r>
              <a:rPr lang="en-US" sz="1800" dirty="0"/>
              <a:t>,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studija</a:t>
            </a:r>
            <a:r>
              <a:rPr lang="en-US" sz="1800" dirty="0"/>
              <a:t> </a:t>
            </a:r>
            <a:r>
              <a:rPr lang="en-US" sz="1800" dirty="0" err="1"/>
              <a:t>priključenja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EES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BA724-D489-4DAC-A9D7-C837F2D88D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302" t="5403" r="28182" b="-1"/>
          <a:stretch/>
        </p:blipFill>
        <p:spPr>
          <a:xfrm>
            <a:off x="5987738" y="732068"/>
            <a:ext cx="5628018" cy="51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5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341</TotalTime>
  <Words>230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 Theme</vt:lpstr>
      <vt:lpstr>1_Thème Office</vt:lpstr>
      <vt:lpstr>Idejno rješenje vjetroelektrane Skočiđevojka na Paštrovačkoj gori</vt:lpstr>
      <vt:lpstr>Motivacija</vt:lpstr>
      <vt:lpstr>Mikrolokacija</vt:lpstr>
      <vt:lpstr>Vetropotencijal </vt:lpstr>
      <vt:lpstr>Pozicioniranje vetroagregata</vt:lpstr>
      <vt:lpstr>Prinos po poziciji vetroagregata sa naznačenom ružom vetrova</vt:lpstr>
      <vt:lpstr>Analiza proizvodnje VE Skočiđevojka (WAsP)</vt:lpstr>
      <vt:lpstr>Priključenje na mrežu</vt:lpstr>
      <vt:lpstr>Dalji koraci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Mirjana Domanović</cp:lastModifiedBy>
  <cp:revision>15</cp:revision>
  <dcterms:created xsi:type="dcterms:W3CDTF">2018-08-21T10:06:45Z</dcterms:created>
  <dcterms:modified xsi:type="dcterms:W3CDTF">2021-09-27T10:47:11Z</dcterms:modified>
</cp:coreProperties>
</file>